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57" r:id="rId3"/>
    <p:sldId id="258" r:id="rId4"/>
    <p:sldId id="259" r:id="rId5"/>
    <p:sldId id="281" r:id="rId6"/>
    <p:sldId id="260" r:id="rId7"/>
    <p:sldId id="261" r:id="rId8"/>
    <p:sldId id="283" r:id="rId9"/>
    <p:sldId id="284" r:id="rId10"/>
    <p:sldId id="285" r:id="rId11"/>
    <p:sldId id="286" r:id="rId12"/>
    <p:sldId id="309" r:id="rId13"/>
    <p:sldId id="265" r:id="rId14"/>
    <p:sldId id="266" r:id="rId15"/>
    <p:sldId id="267" r:id="rId16"/>
    <p:sldId id="291" r:id="rId17"/>
    <p:sldId id="293" r:id="rId18"/>
    <p:sldId id="310" r:id="rId19"/>
    <p:sldId id="268" r:id="rId20"/>
    <p:sldId id="295" r:id="rId21"/>
    <p:sldId id="296" r:id="rId22"/>
    <p:sldId id="297" r:id="rId23"/>
    <p:sldId id="312" r:id="rId24"/>
    <p:sldId id="270" r:id="rId25"/>
    <p:sldId id="271" r:id="rId26"/>
    <p:sldId id="272" r:id="rId27"/>
    <p:sldId id="300" r:id="rId28"/>
    <p:sldId id="301" r:id="rId29"/>
    <p:sldId id="273" r:id="rId30"/>
    <p:sldId id="313" r:id="rId31"/>
    <p:sldId id="275" r:id="rId32"/>
    <p:sldId id="276" r:id="rId33"/>
    <p:sldId id="302" r:id="rId34"/>
    <p:sldId id="305" r:id="rId35"/>
    <p:sldId id="314" r:id="rId36"/>
    <p:sldId id="304" r:id="rId37"/>
    <p:sldId id="315" r:id="rId38"/>
    <p:sldId id="316" r:id="rId39"/>
    <p:sldId id="306" r:id="rId40"/>
    <p:sldId id="307" r:id="rId41"/>
    <p:sldId id="308" r:id="rId42"/>
    <p:sldId id="278" r:id="rId43"/>
  </p:sldIdLst>
  <p:sldSz cx="24384000" cy="15748000"/>
  <p:notesSz cx="6858000" cy="9144000"/>
  <p:embeddedFontLst>
    <p:embeddedFont>
      <p:font typeface="Calibri" panose="020F0502020204030204" pitchFamily="34" charset="0"/>
      <p:regular r:id="rId45"/>
      <p:bold r:id="rId46"/>
      <p:italic r:id="rId47"/>
      <p:boldItalic r:id="rId48"/>
    </p:embeddedFont>
    <p:embeddedFont>
      <p:font typeface="Helvetica Neue" panose="020B0604020202020204" charset="0"/>
      <p:regular r:id="rId49"/>
      <p:bold r:id="rId50"/>
      <p:italic r:id="rId51"/>
      <p:boldItalic r:id="rId52"/>
    </p:embeddedFont>
    <p:embeddedFont>
      <p:font typeface="Josefin Sans"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60">
          <p15:clr>
            <a:srgbClr val="A4A3A4"/>
          </p15:clr>
        </p15:guide>
        <p15:guide id="2" pos="76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7" roundtripDataSignature="AMtx7mgv9CIMOdnSAlXARtW3kjUjJZn6r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6B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9" d="100"/>
          <a:sy n="29" d="100"/>
        </p:scale>
        <p:origin x="198" y="102"/>
      </p:cViewPr>
      <p:guideLst>
        <p:guide orient="horz" pos="496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6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 name="Google Shape;33;p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4962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69472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 name="Google Shape;81;p1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 name="Google Shape;86;p1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1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2" name="Google Shape;92;p1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1152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92" name="Google Shape;92;p1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5543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1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1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2727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1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2279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 name="Google Shape;39;p2: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1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9326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7" name="Google Shape;107;p1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1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p1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p1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8169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 name="Google Shape;118;p17: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1335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 name="Google Shape;123;p18: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 name="Google Shape;133;p20: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14615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 name="Google Shape;45;p3: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4326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2974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9034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972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 name="Google Shape;139;p21: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3395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 name="Google Shape;14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7999"/>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 name="Google Shape;50;p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 name="Google Shape;50;p4: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3868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5: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 name="Google Shape;61;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 name="Google Shape;61;p6: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993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9:notes"/>
          <p:cNvSpPr>
            <a:spLocks noGrp="1" noRot="1" noChangeAspect="1"/>
          </p:cNvSpPr>
          <p:nvPr>
            <p:ph type="sldImg" idx="2"/>
          </p:nvPr>
        </p:nvSpPr>
        <p:spPr>
          <a:xfrm>
            <a:off x="774700" y="685800"/>
            <a:ext cx="5308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311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bg>
      <p:bgPr>
        <a:blipFill>
          <a:blip r:embed="rId2">
            <a:alphaModFix/>
          </a:blip>
          <a:stretch>
            <a:fillRect/>
          </a:stretch>
        </a:blipFill>
        <a:effectLst/>
      </p:bgPr>
    </p:bg>
    <p:spTree>
      <p:nvGrpSpPr>
        <p:cNvPr id="1" name="Shape 1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p:cSld name="Título y objetos">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6"/>
          <p:cNvSpPr txBox="1">
            <a:spLocks noGrp="1"/>
          </p:cNvSpPr>
          <p:nvPr>
            <p:ph type="title"/>
          </p:nvPr>
        </p:nvSpPr>
        <p:spPr>
          <a:xfrm>
            <a:off x="4419600" y="348498"/>
            <a:ext cx="17434560" cy="304388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E5C5D"/>
              </a:buClr>
              <a:buSzPts val="2400"/>
              <a:buFont typeface="Josefin Sans"/>
              <a:buNone/>
              <a:defRPr sz="6400" b="1" i="0" u="none" strike="noStrike" cap="none">
                <a:solidFill>
                  <a:srgbClr val="5E5C5D"/>
                </a:solidFill>
                <a:latin typeface="Josefin Sans"/>
                <a:ea typeface="Josefin Sans"/>
                <a:cs typeface="Josefin Sans"/>
                <a:sym typeface="Josefi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p:cSld name="Encabezado de sección">
    <p:bg>
      <p:bgPr>
        <a:blipFill>
          <a:blip r:embed="rId2">
            <a:alphaModFix/>
          </a:blip>
          <a:stretch>
            <a:fillRect/>
          </a:stretch>
        </a:blipFill>
        <a:effectLst/>
      </p:bgPr>
    </p:bg>
    <p:spTree>
      <p:nvGrpSpPr>
        <p:cNvPr id="1" name="Shape 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ítulo y objetos">
  <p:cSld name="1_Título y objeto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28"/>
          <p:cNvSpPr txBox="1">
            <a:spLocks noGrp="1"/>
          </p:cNvSpPr>
          <p:nvPr>
            <p:ph type="title"/>
          </p:nvPr>
        </p:nvSpPr>
        <p:spPr>
          <a:xfrm>
            <a:off x="4419600" y="348498"/>
            <a:ext cx="17434560" cy="304388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5E5C5D"/>
              </a:buClr>
              <a:buSzPts val="2400"/>
              <a:buFont typeface="Josefin Sans"/>
              <a:buNone/>
              <a:defRPr sz="6400" b="1" i="0" u="none" strike="noStrike" cap="none">
                <a:solidFill>
                  <a:srgbClr val="5E5C5D"/>
                </a:solidFill>
                <a:latin typeface="Josefin Sans"/>
                <a:ea typeface="Josefin Sans"/>
                <a:cs typeface="Josefin Sans"/>
                <a:sym typeface="Josefi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29"/>
          <p:cNvSpPr txBox="1">
            <a:spLocks noGrp="1"/>
          </p:cNvSpPr>
          <p:nvPr>
            <p:ph type="title"/>
          </p:nvPr>
        </p:nvSpPr>
        <p:spPr>
          <a:xfrm>
            <a:off x="1676400" y="838436"/>
            <a:ext cx="21031199" cy="30438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9"/>
          <p:cNvSpPr txBox="1">
            <a:spLocks noGrp="1"/>
          </p:cNvSpPr>
          <p:nvPr>
            <p:ph type="body" idx="1"/>
          </p:nvPr>
        </p:nvSpPr>
        <p:spPr>
          <a:xfrm>
            <a:off x="1676400" y="4192177"/>
            <a:ext cx="21031199" cy="999196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20" name="Google Shape;20;p29"/>
          <p:cNvSpPr txBox="1">
            <a:spLocks noGrp="1"/>
          </p:cNvSpPr>
          <p:nvPr>
            <p:ph type="dt" idx="10"/>
          </p:nvPr>
        </p:nvSpPr>
        <p:spPr>
          <a:xfrm>
            <a:off x="1676400" y="14596069"/>
            <a:ext cx="5486400" cy="83843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9"/>
          <p:cNvSpPr txBox="1">
            <a:spLocks noGrp="1"/>
          </p:cNvSpPr>
          <p:nvPr>
            <p:ph type="ftr" idx="11"/>
          </p:nvPr>
        </p:nvSpPr>
        <p:spPr>
          <a:xfrm>
            <a:off x="8077200" y="14596069"/>
            <a:ext cx="8229600" cy="838436"/>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9"/>
          <p:cNvSpPr txBox="1">
            <a:spLocks noGrp="1"/>
          </p:cNvSpPr>
          <p:nvPr>
            <p:ph type="sldNum" idx="12"/>
          </p:nvPr>
        </p:nvSpPr>
        <p:spPr>
          <a:xfrm>
            <a:off x="17221200" y="14596069"/>
            <a:ext cx="5486400" cy="83843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os objetos">
  <p:cSld name="Dos objetos">
    <p:spTree>
      <p:nvGrpSpPr>
        <p:cNvPr id="1" name="Shape 23"/>
        <p:cNvGrpSpPr/>
        <p:nvPr/>
      </p:nvGrpSpPr>
      <p:grpSpPr>
        <a:xfrm>
          <a:off x="0" y="0"/>
          <a:ext cx="0" cy="0"/>
          <a:chOff x="0" y="0"/>
          <a:chExt cx="0" cy="0"/>
        </a:xfrm>
      </p:grpSpPr>
      <p:pic>
        <p:nvPicPr>
          <p:cNvPr id="24" name="Google Shape;24;p30"/>
          <p:cNvPicPr preferRelativeResize="0"/>
          <p:nvPr/>
        </p:nvPicPr>
        <p:blipFill rotWithShape="1">
          <a:blip r:embed="rId2">
            <a:alphaModFix/>
          </a:blip>
          <a:srcRect/>
          <a:stretch/>
        </p:blipFill>
        <p:spPr>
          <a:xfrm>
            <a:off x="0" y="0"/>
            <a:ext cx="24384000" cy="15748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ítulo y objetos">
  <p:cSld name="2_Título y objetos">
    <p:spTree>
      <p:nvGrpSpPr>
        <p:cNvPr id="1" name="Shape 25"/>
        <p:cNvGrpSpPr/>
        <p:nvPr/>
      </p:nvGrpSpPr>
      <p:grpSpPr>
        <a:xfrm>
          <a:off x="0" y="0"/>
          <a:ext cx="0" cy="0"/>
          <a:chOff x="0" y="0"/>
          <a:chExt cx="0" cy="0"/>
        </a:xfrm>
      </p:grpSpPr>
      <p:pic>
        <p:nvPicPr>
          <p:cNvPr id="26" name="Google Shape;26;p31"/>
          <p:cNvPicPr preferRelativeResize="0"/>
          <p:nvPr/>
        </p:nvPicPr>
        <p:blipFill rotWithShape="1">
          <a:blip r:embed="rId2">
            <a:alphaModFix/>
          </a:blip>
          <a:srcRect/>
          <a:stretch/>
        </p:blipFill>
        <p:spPr>
          <a:xfrm>
            <a:off x="0" y="0"/>
            <a:ext cx="24384000" cy="15748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ación">
  <p:cSld name="Comparación">
    <p:spTree>
      <p:nvGrpSpPr>
        <p:cNvPr id="1" name="Shape 27"/>
        <p:cNvGrpSpPr/>
        <p:nvPr/>
      </p:nvGrpSpPr>
      <p:grpSpPr>
        <a:xfrm>
          <a:off x="0" y="0"/>
          <a:ext cx="0" cy="0"/>
          <a:chOff x="0" y="0"/>
          <a:chExt cx="0" cy="0"/>
        </a:xfrm>
      </p:grpSpPr>
      <p:pic>
        <p:nvPicPr>
          <p:cNvPr id="28" name="Google Shape;28;p32"/>
          <p:cNvPicPr preferRelativeResize="0"/>
          <p:nvPr/>
        </p:nvPicPr>
        <p:blipFill rotWithShape="1">
          <a:blip r:embed="rId2">
            <a:alphaModFix/>
          </a:blip>
          <a:srcRect/>
          <a:stretch/>
        </p:blipFill>
        <p:spPr>
          <a:xfrm>
            <a:off x="0" y="0"/>
            <a:ext cx="24384000" cy="1574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9"/>
        <p:cNvGrpSpPr/>
        <p:nvPr/>
      </p:nvGrpSpPr>
      <p:grpSpPr>
        <a:xfrm>
          <a:off x="0" y="0"/>
          <a:ext cx="0" cy="0"/>
          <a:chOff x="0" y="0"/>
          <a:chExt cx="0" cy="0"/>
        </a:xfrm>
      </p:grpSpPr>
      <p:pic>
        <p:nvPicPr>
          <p:cNvPr id="30" name="Google Shape;30;p33"/>
          <p:cNvPicPr preferRelativeResize="0"/>
          <p:nvPr/>
        </p:nvPicPr>
        <p:blipFill rotWithShape="1">
          <a:blip r:embed="rId2">
            <a:alphaModFix/>
          </a:blip>
          <a:srcRect/>
          <a:stretch/>
        </p:blipFill>
        <p:spPr>
          <a:xfrm>
            <a:off x="0" y="0"/>
            <a:ext cx="24384000" cy="15748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1676400" y="838436"/>
            <a:ext cx="21031199" cy="304388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4"/>
          <p:cNvSpPr txBox="1">
            <a:spLocks noGrp="1"/>
          </p:cNvSpPr>
          <p:nvPr>
            <p:ph type="body" idx="1"/>
          </p:nvPr>
        </p:nvSpPr>
        <p:spPr>
          <a:xfrm>
            <a:off x="1676400" y="4192177"/>
            <a:ext cx="21031199" cy="9991963"/>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24"/>
          <p:cNvSpPr txBox="1">
            <a:spLocks noGrp="1"/>
          </p:cNvSpPr>
          <p:nvPr>
            <p:ph type="dt" idx="10"/>
          </p:nvPr>
        </p:nvSpPr>
        <p:spPr>
          <a:xfrm>
            <a:off x="1676400" y="14596064"/>
            <a:ext cx="5486400" cy="83843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9pPr>
          </a:lstStyle>
          <a:p>
            <a:endParaRPr/>
          </a:p>
        </p:txBody>
      </p:sp>
      <p:sp>
        <p:nvSpPr>
          <p:cNvPr id="9" name="Google Shape;9;p24"/>
          <p:cNvSpPr txBox="1">
            <a:spLocks noGrp="1"/>
          </p:cNvSpPr>
          <p:nvPr>
            <p:ph type="ftr" idx="11"/>
          </p:nvPr>
        </p:nvSpPr>
        <p:spPr>
          <a:xfrm>
            <a:off x="8077200" y="14596064"/>
            <a:ext cx="8229600" cy="83843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733" b="0" i="0" u="none" strike="noStrike" cap="none">
                <a:solidFill>
                  <a:srgbClr val="000000"/>
                </a:solidFill>
                <a:latin typeface="Arial"/>
                <a:ea typeface="Arial"/>
                <a:cs typeface="Arial"/>
                <a:sym typeface="Arial"/>
              </a:defRPr>
            </a:lvl9pPr>
          </a:lstStyle>
          <a:p>
            <a:endParaRPr/>
          </a:p>
        </p:txBody>
      </p:sp>
      <p:sp>
        <p:nvSpPr>
          <p:cNvPr id="10" name="Google Shape;10;p24"/>
          <p:cNvSpPr txBox="1">
            <a:spLocks noGrp="1"/>
          </p:cNvSpPr>
          <p:nvPr>
            <p:ph type="sldNum" idx="12"/>
          </p:nvPr>
        </p:nvSpPr>
        <p:spPr>
          <a:xfrm>
            <a:off x="17221200" y="14596064"/>
            <a:ext cx="5486400" cy="83843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24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1"/>
          <p:cNvSpPr txBox="1"/>
          <p:nvPr/>
        </p:nvSpPr>
        <p:spPr>
          <a:xfrm>
            <a:off x="8310728" y="5124011"/>
            <a:ext cx="14065141" cy="3200735"/>
          </a:xfrm>
          <a:prstGeom prst="rect">
            <a:avLst/>
          </a:prstGeom>
          <a:noFill/>
          <a:ln>
            <a:noFill/>
          </a:ln>
        </p:spPr>
        <p:txBody>
          <a:bodyPr spcFirstLastPara="1" wrap="square" lIns="243800" tIns="121850" rIns="243800" bIns="121850" anchor="t" anchorCtr="0">
            <a:spAutoFit/>
          </a:bodyPr>
          <a:lstStyle/>
          <a:p>
            <a:pPr marL="36575" marR="36575" lvl="0" indent="12191" algn="r" rtl="0">
              <a:lnSpc>
                <a:spcPct val="80000"/>
              </a:lnSpc>
              <a:spcBef>
                <a:spcPts val="0"/>
              </a:spcBef>
              <a:spcAft>
                <a:spcPts val="0"/>
              </a:spcAft>
              <a:buClr>
                <a:srgbClr val="434343"/>
              </a:buClr>
              <a:buSzPts val="8160"/>
              <a:buFont typeface="Calibri"/>
              <a:buNone/>
            </a:pPr>
            <a:r>
              <a:rPr lang="es-CO" sz="8000" b="1" i="0" u="none" strike="noStrike" cap="none" dirty="0">
                <a:solidFill>
                  <a:srgbClr val="434343"/>
                </a:solidFill>
                <a:latin typeface="Calibri"/>
                <a:ea typeface="Calibri"/>
                <a:cs typeface="Calibri"/>
                <a:sym typeface="Calibri"/>
              </a:rPr>
              <a:t>SISTEMA DE INVENTARIO VARIEDADES CASTILLO</a:t>
            </a:r>
          </a:p>
          <a:p>
            <a:pPr marL="36575" marR="36575" lvl="0" indent="12191" algn="r" rtl="0">
              <a:lnSpc>
                <a:spcPct val="80000"/>
              </a:lnSpc>
              <a:spcBef>
                <a:spcPts val="0"/>
              </a:spcBef>
              <a:spcAft>
                <a:spcPts val="0"/>
              </a:spcAft>
              <a:buClr>
                <a:srgbClr val="434343"/>
              </a:buClr>
              <a:buSzPts val="8160"/>
              <a:buFont typeface="Calibri"/>
              <a:buNone/>
            </a:pPr>
            <a:r>
              <a:rPr lang="es-CO" sz="8000" b="1" i="0" u="none" strike="noStrike" cap="none">
                <a:solidFill>
                  <a:srgbClr val="434343"/>
                </a:solidFill>
                <a:latin typeface="Calibri"/>
                <a:ea typeface="Calibri"/>
                <a:cs typeface="Calibri"/>
                <a:sym typeface="Calibri"/>
              </a:rPr>
              <a:t>o</a:t>
            </a:r>
            <a:endParaRPr sz="3200" b="1" i="0" u="none" strike="noStrike" cap="none" dirty="0">
              <a:solidFill>
                <a:srgbClr val="FFFFFF"/>
              </a:solidFill>
              <a:latin typeface="Helvetica Neue"/>
              <a:ea typeface="Helvetica Neue"/>
              <a:cs typeface="Helvetica Neue"/>
              <a:sym typeface="Helvetica Neue"/>
            </a:endParaRPr>
          </a:p>
        </p:txBody>
      </p:sp>
      <p:sp>
        <p:nvSpPr>
          <p:cNvPr id="36" name="Google Shape;36;p1"/>
          <p:cNvSpPr txBox="1"/>
          <p:nvPr/>
        </p:nvSpPr>
        <p:spPr>
          <a:xfrm>
            <a:off x="3755572" y="10374924"/>
            <a:ext cx="12475028" cy="255450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endParaRPr dirty="0"/>
          </a:p>
          <a:p>
            <a:pPr marL="0" marR="0" lvl="0" indent="0" algn="ctr" rtl="0">
              <a:lnSpc>
                <a:spcPct val="100000"/>
              </a:lnSpc>
              <a:spcBef>
                <a:spcPts val="0"/>
              </a:spcBef>
              <a:spcAft>
                <a:spcPts val="0"/>
              </a:spcAft>
              <a:buNone/>
            </a:pPr>
            <a:r>
              <a:rPr lang="es-CO" sz="4400" b="1" i="0" u="none" strike="noStrike" cap="none" dirty="0">
                <a:solidFill>
                  <a:schemeClr val="dk1"/>
                </a:solidFill>
                <a:latin typeface="Arial"/>
                <a:ea typeface="Arial"/>
                <a:cs typeface="Arial"/>
                <a:sym typeface="Arial"/>
              </a:rPr>
              <a:t>NELSON CASTILLO RUBIO	</a:t>
            </a:r>
          </a:p>
          <a:p>
            <a:pPr marL="0" marR="0" lvl="0" indent="0" algn="ctr" rtl="0">
              <a:lnSpc>
                <a:spcPct val="100000"/>
              </a:lnSpc>
              <a:spcBef>
                <a:spcPts val="0"/>
              </a:spcBef>
              <a:spcAft>
                <a:spcPts val="0"/>
              </a:spcAft>
              <a:buNone/>
            </a:pPr>
            <a:r>
              <a:rPr lang="es-CO" sz="4400" b="1" dirty="0">
                <a:solidFill>
                  <a:schemeClr val="dk1"/>
                </a:solidFill>
              </a:rPr>
              <a:t>ANALISIS Y DESARROLLO DE SISTEMAS DE INFORMACIÓN</a:t>
            </a:r>
            <a:endParaRPr lang="es-CO" sz="4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s-CO"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9"/>
          <p:cNvSpPr txBox="1"/>
          <p:nvPr/>
        </p:nvSpPr>
        <p:spPr>
          <a:xfrm>
            <a:off x="3269128" y="1118916"/>
            <a:ext cx="19157958" cy="1384853"/>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2.4  Competencia (</a:t>
            </a:r>
            <a:r>
              <a:rPr lang="es-CO" sz="6000" b="1" i="1" u="none" strike="noStrike" cap="none" dirty="0">
                <a:solidFill>
                  <a:srgbClr val="FD6B07"/>
                </a:solidFill>
                <a:latin typeface="Arial"/>
                <a:ea typeface="Arial"/>
                <a:cs typeface="Arial"/>
                <a:sym typeface="Arial"/>
              </a:rPr>
              <a:t>competidores</a:t>
            </a:r>
            <a:r>
              <a:rPr lang="es-CO" sz="6000" b="1" i="0" u="none" strike="noStrike" cap="none" dirty="0">
                <a:solidFill>
                  <a:srgbClr val="FD6B07"/>
                </a:solidFill>
                <a:latin typeface="Arial"/>
                <a:ea typeface="Arial"/>
                <a:cs typeface="Arial"/>
                <a:sym typeface="Arial"/>
              </a:rPr>
              <a:t>)</a:t>
            </a:r>
          </a:p>
          <a:p>
            <a:pPr marL="0" marR="0" lvl="0" indent="0" algn="ctr" rtl="0">
              <a:lnSpc>
                <a:spcPct val="100000"/>
              </a:lnSpc>
              <a:spcBef>
                <a:spcPts val="0"/>
              </a:spcBef>
              <a:spcAft>
                <a:spcPts val="0"/>
              </a:spcAft>
              <a:buNone/>
            </a:pPr>
            <a:endParaRPr dirty="0"/>
          </a:p>
        </p:txBody>
      </p:sp>
      <p:pic>
        <p:nvPicPr>
          <p:cNvPr id="4" name="Imagen 3">
            <a:extLst>
              <a:ext uri="{FF2B5EF4-FFF2-40B4-BE49-F238E27FC236}">
                <a16:creationId xmlns:a16="http://schemas.microsoft.com/office/drawing/2014/main" id="{F995DFBF-C973-478F-9EF2-081BA07C409C}"/>
              </a:ext>
            </a:extLst>
          </p:cNvPr>
          <p:cNvPicPr>
            <a:picLocks noChangeAspect="1"/>
          </p:cNvPicPr>
          <p:nvPr/>
        </p:nvPicPr>
        <p:blipFill>
          <a:blip r:embed="rId3"/>
          <a:stretch>
            <a:fillRect/>
          </a:stretch>
        </p:blipFill>
        <p:spPr>
          <a:xfrm>
            <a:off x="3269128" y="4017401"/>
            <a:ext cx="17902990" cy="11082804"/>
          </a:xfrm>
          <a:prstGeom prst="rect">
            <a:avLst/>
          </a:prstGeom>
        </p:spPr>
      </p:pic>
    </p:spTree>
    <p:extLst>
      <p:ext uri="{BB962C8B-B14F-4D97-AF65-F5344CB8AC3E}">
        <p14:creationId xmlns:p14="http://schemas.microsoft.com/office/powerpoint/2010/main" val="194566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9"/>
          <p:cNvSpPr txBox="1"/>
          <p:nvPr/>
        </p:nvSpPr>
        <p:spPr>
          <a:xfrm>
            <a:off x="3737213" y="973773"/>
            <a:ext cx="19157958" cy="1384853"/>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2.5 Estrategia de Mercado (</a:t>
            </a:r>
            <a:r>
              <a:rPr lang="es-CO" sz="6000" b="1" dirty="0">
                <a:solidFill>
                  <a:srgbClr val="FD6B07"/>
                </a:solidFill>
              </a:rPr>
              <a:t>Ma</a:t>
            </a:r>
            <a:r>
              <a:rPr lang="es-CO" sz="6000" b="1" i="0" u="none" strike="noStrike" cap="none" dirty="0">
                <a:solidFill>
                  <a:srgbClr val="FD6B07"/>
                </a:solidFill>
                <a:latin typeface="Arial"/>
                <a:ea typeface="Arial"/>
                <a:cs typeface="Arial"/>
                <a:sym typeface="Arial"/>
              </a:rPr>
              <a:t>rketing </a:t>
            </a:r>
            <a:r>
              <a:rPr lang="es-CO" sz="6000" b="1" i="0" u="none" strike="noStrike" cap="none" dirty="0" err="1">
                <a:solidFill>
                  <a:srgbClr val="FD6B07"/>
                </a:solidFill>
                <a:latin typeface="Arial"/>
                <a:ea typeface="Arial"/>
                <a:cs typeface="Arial"/>
                <a:sym typeface="Arial"/>
              </a:rPr>
              <a:t>Mix</a:t>
            </a:r>
            <a:r>
              <a:rPr lang="es-CO" sz="6000" b="1" i="0" u="none" strike="noStrike" cap="none" dirty="0">
                <a:solidFill>
                  <a:srgbClr val="FD6B07"/>
                </a:solidFill>
                <a:latin typeface="Arial"/>
                <a:ea typeface="Arial"/>
                <a:cs typeface="Arial"/>
                <a:sym typeface="Arial"/>
              </a:rPr>
              <a:t>)</a:t>
            </a:r>
          </a:p>
          <a:p>
            <a:pPr marL="0" marR="0" lvl="0" indent="0" algn="ctr" rtl="0">
              <a:lnSpc>
                <a:spcPct val="100000"/>
              </a:lnSpc>
              <a:spcBef>
                <a:spcPts val="0"/>
              </a:spcBef>
              <a:spcAft>
                <a:spcPts val="0"/>
              </a:spcAft>
              <a:buNone/>
            </a:pPr>
            <a:endParaRPr dirty="0"/>
          </a:p>
        </p:txBody>
      </p:sp>
      <p:sp>
        <p:nvSpPr>
          <p:cNvPr id="3" name="Google Shape;78;p9">
            <a:extLst>
              <a:ext uri="{FF2B5EF4-FFF2-40B4-BE49-F238E27FC236}">
                <a16:creationId xmlns:a16="http://schemas.microsoft.com/office/drawing/2014/main" id="{2FCE8EA1-0D69-4266-9FBF-AF7E468768AD}"/>
              </a:ext>
            </a:extLst>
          </p:cNvPr>
          <p:cNvSpPr txBox="1"/>
          <p:nvPr/>
        </p:nvSpPr>
        <p:spPr>
          <a:xfrm>
            <a:off x="2613021" y="4125299"/>
            <a:ext cx="19157958" cy="14157581"/>
          </a:xfrm>
          <a:prstGeom prst="rect">
            <a:avLst/>
          </a:prstGeom>
          <a:noFill/>
          <a:ln>
            <a:noFill/>
          </a:ln>
        </p:spPr>
        <p:txBody>
          <a:bodyPr spcFirstLastPara="1" wrap="square" lIns="243800" tIns="121850" rIns="243800" bIns="121850" anchor="t" anchorCtr="0">
            <a:spAutoFit/>
          </a:bodyPr>
          <a:lstStyle/>
          <a:p>
            <a:pPr marL="0" marR="0" lvl="0" indent="0"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2.5.1 Producto (</a:t>
            </a:r>
            <a:r>
              <a:rPr lang="es-CO" sz="6000" b="1" i="1" u="none" strike="noStrike" cap="none" dirty="0">
                <a:solidFill>
                  <a:srgbClr val="FD6B07"/>
                </a:solidFill>
                <a:latin typeface="Arial"/>
                <a:ea typeface="Arial"/>
                <a:cs typeface="Arial"/>
                <a:sym typeface="Arial"/>
              </a:rPr>
              <a:t>Bien y/o Servicio</a:t>
            </a:r>
            <a:r>
              <a:rPr lang="es-CO" sz="6000" b="1" i="0" u="none" strike="noStrike" cap="none" dirty="0">
                <a:solidFill>
                  <a:srgbClr val="FD6B07"/>
                </a:solidFill>
                <a:latin typeface="Arial"/>
                <a:ea typeface="Arial"/>
                <a:cs typeface="Arial"/>
                <a:sym typeface="Arial"/>
              </a:rPr>
              <a:t>).</a:t>
            </a:r>
          </a:p>
          <a:p>
            <a:pPr marL="0" marR="0" lvl="0" indent="0" rtl="0">
              <a:lnSpc>
                <a:spcPct val="100000"/>
              </a:lnSpc>
              <a:spcBef>
                <a:spcPts val="0"/>
              </a:spcBef>
              <a:spcAft>
                <a:spcPts val="0"/>
              </a:spcAft>
              <a:buNone/>
            </a:pPr>
            <a:endParaRPr lang="es-CO" sz="800" b="1" dirty="0">
              <a:solidFill>
                <a:srgbClr val="FD6B07"/>
              </a:solidFill>
            </a:endParaRPr>
          </a:p>
          <a:p>
            <a:pPr marL="0" marR="0" lvl="0" indent="0" rtl="0">
              <a:lnSpc>
                <a:spcPct val="100000"/>
              </a:lnSpc>
              <a:spcBef>
                <a:spcPts val="0"/>
              </a:spcBef>
              <a:spcAft>
                <a:spcPts val="0"/>
              </a:spcAft>
              <a:buNone/>
            </a:pPr>
            <a:r>
              <a:rPr lang="es-CO" sz="4000" i="0" u="none" strike="noStrike" cap="none" dirty="0">
                <a:solidFill>
                  <a:srgbClr val="FD6B07"/>
                </a:solidFill>
                <a:latin typeface="Arial"/>
                <a:ea typeface="Arial"/>
                <a:cs typeface="Arial"/>
                <a:sym typeface="Arial"/>
              </a:rPr>
              <a:t>Sistema de inventario, punto de venta y ventas</a:t>
            </a:r>
            <a:r>
              <a:rPr lang="es-CO" sz="6000" i="0" u="none" strike="noStrike" cap="none" dirty="0">
                <a:solidFill>
                  <a:srgbClr val="FD6B07"/>
                </a:solidFill>
                <a:latin typeface="Arial"/>
                <a:ea typeface="Arial"/>
                <a:cs typeface="Arial"/>
                <a:sym typeface="Arial"/>
              </a:rPr>
              <a:t>.</a:t>
            </a:r>
          </a:p>
          <a:p>
            <a:pPr marL="0" marR="0" lvl="0" indent="0" rtl="0">
              <a:lnSpc>
                <a:spcPct val="100000"/>
              </a:lnSpc>
              <a:spcBef>
                <a:spcPts val="0"/>
              </a:spcBef>
              <a:spcAft>
                <a:spcPts val="0"/>
              </a:spcAft>
              <a:buNone/>
            </a:pPr>
            <a:endParaRPr lang="es-CO" sz="800" b="1" dirty="0">
              <a:solidFill>
                <a:srgbClr val="FD6B07"/>
              </a:solidFill>
            </a:endParaRPr>
          </a:p>
          <a:p>
            <a:r>
              <a:rPr lang="es-CO" sz="6000" b="1" i="0" u="none" strike="noStrike" cap="none" dirty="0">
                <a:solidFill>
                  <a:srgbClr val="FD6B07"/>
                </a:solidFill>
                <a:latin typeface="Arial"/>
                <a:ea typeface="Arial"/>
                <a:cs typeface="Arial"/>
                <a:sym typeface="Arial"/>
              </a:rPr>
              <a:t>2.5.2 Precio.</a:t>
            </a:r>
          </a:p>
          <a:p>
            <a:pPr marL="0" marR="0" lvl="0" indent="0" rtl="0">
              <a:lnSpc>
                <a:spcPct val="100000"/>
              </a:lnSpc>
              <a:spcBef>
                <a:spcPts val="0"/>
              </a:spcBef>
              <a:spcAft>
                <a:spcPts val="0"/>
              </a:spcAft>
              <a:buNone/>
            </a:pPr>
            <a:r>
              <a:rPr lang="es-CO" sz="4000" i="0" u="none" strike="noStrike" cap="none" dirty="0">
                <a:solidFill>
                  <a:srgbClr val="FD6B07"/>
                </a:solidFill>
                <a:latin typeface="Arial"/>
                <a:ea typeface="Arial"/>
                <a:cs typeface="Arial"/>
                <a:sym typeface="Arial"/>
              </a:rPr>
              <a:t>$46,000 para el sistema de inventario.</a:t>
            </a:r>
          </a:p>
          <a:p>
            <a:pPr marL="0" marR="0" lvl="0" indent="0" rtl="0">
              <a:lnSpc>
                <a:spcPct val="100000"/>
              </a:lnSpc>
              <a:spcBef>
                <a:spcPts val="0"/>
              </a:spcBef>
              <a:spcAft>
                <a:spcPts val="0"/>
              </a:spcAft>
              <a:buNone/>
            </a:pPr>
            <a:r>
              <a:rPr lang="es-CO" sz="4000" dirty="0">
                <a:solidFill>
                  <a:srgbClr val="FD6B07"/>
                </a:solidFill>
              </a:rPr>
              <a:t>$47,000 para el sistema de ventas.</a:t>
            </a:r>
          </a:p>
          <a:p>
            <a:pPr marL="0" marR="0" lvl="0" indent="0" rtl="0">
              <a:lnSpc>
                <a:spcPct val="100000"/>
              </a:lnSpc>
              <a:spcBef>
                <a:spcPts val="0"/>
              </a:spcBef>
              <a:spcAft>
                <a:spcPts val="0"/>
              </a:spcAft>
              <a:buNone/>
            </a:pPr>
            <a:r>
              <a:rPr lang="es-CO" sz="4000" i="0" u="none" strike="noStrike" cap="none" dirty="0">
                <a:solidFill>
                  <a:srgbClr val="FD6B07"/>
                </a:solidFill>
                <a:latin typeface="Arial"/>
                <a:ea typeface="Arial"/>
                <a:cs typeface="Arial"/>
                <a:sym typeface="Arial"/>
              </a:rPr>
              <a:t>$48,000 para el sistema de punto de venta.</a:t>
            </a:r>
          </a:p>
          <a:p>
            <a:pPr marL="0" marR="0" lvl="0" indent="0" rtl="0">
              <a:lnSpc>
                <a:spcPct val="100000"/>
              </a:lnSpc>
              <a:spcBef>
                <a:spcPts val="0"/>
              </a:spcBef>
              <a:spcAft>
                <a:spcPts val="0"/>
              </a:spcAft>
              <a:buNone/>
            </a:pPr>
            <a:endParaRPr lang="es-CO" sz="800" b="1" i="0" u="none" strike="noStrike" cap="none" dirty="0">
              <a:solidFill>
                <a:srgbClr val="FD6B07"/>
              </a:solidFill>
              <a:latin typeface="Arial"/>
              <a:ea typeface="Arial"/>
              <a:cs typeface="Arial"/>
              <a:sym typeface="Arial"/>
            </a:endParaRPr>
          </a:p>
          <a:p>
            <a:r>
              <a:rPr lang="es-CO" sz="6000" b="1" i="0" u="none" strike="noStrike" cap="none" dirty="0">
                <a:solidFill>
                  <a:srgbClr val="FD6B07"/>
                </a:solidFill>
                <a:latin typeface="Arial"/>
                <a:ea typeface="Arial"/>
                <a:cs typeface="Arial"/>
                <a:sym typeface="Arial"/>
              </a:rPr>
              <a:t>2.5.3 Promoción (</a:t>
            </a:r>
            <a:r>
              <a:rPr lang="es-CO" sz="6000" b="1" i="1" u="none" strike="noStrike" cap="none" dirty="0">
                <a:solidFill>
                  <a:srgbClr val="FD6B07"/>
                </a:solidFill>
                <a:latin typeface="Arial"/>
                <a:ea typeface="Arial"/>
                <a:cs typeface="Arial"/>
                <a:sym typeface="Arial"/>
              </a:rPr>
              <a:t>Plan de Comunicaciones</a:t>
            </a:r>
            <a:r>
              <a:rPr lang="es-CO" sz="6000" b="1" i="0" u="none" strike="noStrike" cap="none" dirty="0">
                <a:solidFill>
                  <a:srgbClr val="FD6B07"/>
                </a:solidFill>
                <a:latin typeface="Arial"/>
                <a:ea typeface="Arial"/>
                <a:cs typeface="Arial"/>
                <a:sym typeface="Arial"/>
              </a:rPr>
              <a:t>).</a:t>
            </a:r>
          </a:p>
          <a:p>
            <a:pPr marL="0" marR="0" lvl="0" indent="0" rtl="0">
              <a:lnSpc>
                <a:spcPct val="100000"/>
              </a:lnSpc>
              <a:spcBef>
                <a:spcPts val="0"/>
              </a:spcBef>
              <a:spcAft>
                <a:spcPts val="0"/>
              </a:spcAft>
              <a:buNone/>
            </a:pPr>
            <a:r>
              <a:rPr lang="es-CO" sz="4000" dirty="0">
                <a:solidFill>
                  <a:srgbClr val="FD6B07"/>
                </a:solidFill>
              </a:rPr>
              <a:t>Se ofrece un sistema de registro de inventarios principalmente enfocado en negocios, misceláneas, pequeñas y medianas empresas del municipio de Soacha Cundinamarca a quienes se les darán a conocer las siguientes estrategias: </a:t>
            </a:r>
          </a:p>
          <a:p>
            <a:pPr marL="0" marR="0" lvl="0" indent="0" rtl="0">
              <a:lnSpc>
                <a:spcPct val="100000"/>
              </a:lnSpc>
              <a:spcBef>
                <a:spcPts val="0"/>
              </a:spcBef>
              <a:spcAft>
                <a:spcPts val="0"/>
              </a:spcAft>
              <a:buNone/>
            </a:pPr>
            <a:r>
              <a:rPr lang="es-CO" sz="4000" dirty="0">
                <a:solidFill>
                  <a:srgbClr val="FD6B07"/>
                </a:solidFill>
              </a:rPr>
              <a:t>•Sistematizar el registro de inventario de los productos ofrecidos por parte de una miscelánea.</a:t>
            </a:r>
          </a:p>
          <a:p>
            <a:pPr marL="0" marR="0" lvl="0" indent="0" rtl="0">
              <a:lnSpc>
                <a:spcPct val="100000"/>
              </a:lnSpc>
              <a:spcBef>
                <a:spcPts val="0"/>
              </a:spcBef>
              <a:spcAft>
                <a:spcPts val="0"/>
              </a:spcAft>
              <a:buNone/>
            </a:pPr>
            <a:r>
              <a:rPr lang="es-CO" sz="4000" dirty="0">
                <a:solidFill>
                  <a:srgbClr val="FD6B07"/>
                </a:solidFill>
              </a:rPr>
              <a:t>•Llevar un registro de las ventas realizadas por producto y recargas.</a:t>
            </a:r>
          </a:p>
          <a:p>
            <a:pPr marL="0" marR="0" lvl="0" indent="0" rtl="0">
              <a:lnSpc>
                <a:spcPct val="100000"/>
              </a:lnSpc>
              <a:spcBef>
                <a:spcPts val="0"/>
              </a:spcBef>
              <a:spcAft>
                <a:spcPts val="0"/>
              </a:spcAft>
              <a:buNone/>
            </a:pPr>
            <a:r>
              <a:rPr lang="es-CO" sz="4000" dirty="0">
                <a:solidFill>
                  <a:srgbClr val="FD6B07"/>
                </a:solidFill>
              </a:rPr>
              <a:t>•Comprender el manejo adecuado de residuos generados.</a:t>
            </a:r>
          </a:p>
          <a:p>
            <a:pPr marL="0" marR="0" lvl="0" indent="0" rtl="0">
              <a:lnSpc>
                <a:spcPct val="100000"/>
              </a:lnSpc>
              <a:spcBef>
                <a:spcPts val="0"/>
              </a:spcBef>
              <a:spcAft>
                <a:spcPts val="0"/>
              </a:spcAft>
              <a:buNone/>
            </a:pPr>
            <a:r>
              <a:rPr lang="es-CO" sz="4000" dirty="0">
                <a:solidFill>
                  <a:srgbClr val="FD6B07"/>
                </a:solidFill>
              </a:rPr>
              <a:t>El sistema de inventario es de consumo directo. Estas son las fortalezas y debilidades del sistema de inventario.</a:t>
            </a:r>
          </a:p>
          <a:p>
            <a:pPr marL="0" marR="0" lvl="0" indent="0" rtl="0">
              <a:lnSpc>
                <a:spcPct val="100000"/>
              </a:lnSpc>
              <a:spcBef>
                <a:spcPts val="0"/>
              </a:spcBef>
              <a:spcAft>
                <a:spcPts val="0"/>
              </a:spcAft>
              <a:buNone/>
            </a:pPr>
            <a:endParaRPr lang="es-CO" sz="4000" b="1" dirty="0">
              <a:solidFill>
                <a:srgbClr val="FD6B07"/>
              </a:solidFil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i="0" u="none" strike="noStrike" cap="none" dirty="0">
              <a:solidFill>
                <a:srgbClr val="FD6B07"/>
              </a:solidFill>
              <a:latin typeface="Arial"/>
              <a:ea typeface="Arial"/>
              <a:cs typeface="Arial"/>
              <a:sym typeface="Arial"/>
            </a:endParaRPr>
          </a:p>
        </p:txBody>
      </p:sp>
    </p:spTree>
    <p:extLst>
      <p:ext uri="{BB962C8B-B14F-4D97-AF65-F5344CB8AC3E}">
        <p14:creationId xmlns:p14="http://schemas.microsoft.com/office/powerpoint/2010/main" val="2960247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508673-802B-462E-BD6C-E4FB838AD478}"/>
              </a:ext>
            </a:extLst>
          </p:cNvPr>
          <p:cNvSpPr>
            <a:spLocks noGrp="1"/>
          </p:cNvSpPr>
          <p:nvPr>
            <p:ph type="title"/>
          </p:nvPr>
        </p:nvSpPr>
        <p:spPr/>
        <p:txBody>
          <a:bodyPr/>
          <a:lstStyle/>
          <a:p>
            <a:r>
              <a:rPr lang="es-CO" sz="6600" b="1" i="0" u="none" strike="noStrike" cap="none" dirty="0">
                <a:solidFill>
                  <a:srgbClr val="FD6B07"/>
                </a:solidFill>
                <a:latin typeface="Arial"/>
                <a:ea typeface="Arial"/>
                <a:cs typeface="Arial"/>
                <a:sym typeface="Arial"/>
              </a:rPr>
              <a:t>2.5.4 Plaza (</a:t>
            </a:r>
            <a:r>
              <a:rPr lang="es-CO" sz="6600" b="1" i="1" u="none" strike="noStrike" cap="none" dirty="0">
                <a:solidFill>
                  <a:srgbClr val="FD6B07"/>
                </a:solidFill>
                <a:latin typeface="Arial"/>
                <a:ea typeface="Arial"/>
                <a:cs typeface="Arial"/>
                <a:sym typeface="Arial"/>
              </a:rPr>
              <a:t>Estrategia de Distribución</a:t>
            </a:r>
            <a:r>
              <a:rPr lang="es-CO" sz="6600" b="1" i="0" u="none" strike="noStrike" cap="none" dirty="0">
                <a:solidFill>
                  <a:srgbClr val="FD6B07"/>
                </a:solidFill>
                <a:latin typeface="Arial"/>
                <a:ea typeface="Arial"/>
                <a:cs typeface="Arial"/>
                <a:sym typeface="Arial"/>
              </a:rPr>
              <a:t>).</a:t>
            </a:r>
            <a:br>
              <a:rPr lang="es-CO" sz="6600" b="1" i="0" u="none" strike="noStrike" cap="none" dirty="0">
                <a:solidFill>
                  <a:srgbClr val="FD6B07"/>
                </a:solidFill>
                <a:latin typeface="Arial"/>
                <a:ea typeface="Arial"/>
                <a:cs typeface="Arial"/>
                <a:sym typeface="Arial"/>
              </a:rPr>
            </a:br>
            <a:endParaRPr lang="es-CO" dirty="0"/>
          </a:p>
        </p:txBody>
      </p:sp>
      <p:pic>
        <p:nvPicPr>
          <p:cNvPr id="10" name="Imagen 9">
            <a:extLst>
              <a:ext uri="{FF2B5EF4-FFF2-40B4-BE49-F238E27FC236}">
                <a16:creationId xmlns:a16="http://schemas.microsoft.com/office/drawing/2014/main" id="{61880AB0-F609-4726-B9B9-A9EC9C1F24EA}"/>
              </a:ext>
            </a:extLst>
          </p:cNvPr>
          <p:cNvPicPr>
            <a:picLocks noChangeAspect="1"/>
          </p:cNvPicPr>
          <p:nvPr/>
        </p:nvPicPr>
        <p:blipFill>
          <a:blip r:embed="rId2"/>
          <a:stretch>
            <a:fillRect/>
          </a:stretch>
        </p:blipFill>
        <p:spPr>
          <a:xfrm>
            <a:off x="3922295" y="9095874"/>
            <a:ext cx="15863385" cy="6184391"/>
          </a:xfrm>
          <a:prstGeom prst="rect">
            <a:avLst/>
          </a:prstGeom>
        </p:spPr>
      </p:pic>
      <p:pic>
        <p:nvPicPr>
          <p:cNvPr id="14" name="Imagen 13">
            <a:extLst>
              <a:ext uri="{FF2B5EF4-FFF2-40B4-BE49-F238E27FC236}">
                <a16:creationId xmlns:a16="http://schemas.microsoft.com/office/drawing/2014/main" id="{E42F7550-0E7C-4AB9-B83D-5CB905C2D74E}"/>
              </a:ext>
            </a:extLst>
          </p:cNvPr>
          <p:cNvPicPr>
            <a:picLocks noChangeAspect="1"/>
          </p:cNvPicPr>
          <p:nvPr/>
        </p:nvPicPr>
        <p:blipFill>
          <a:blip r:embed="rId3"/>
          <a:stretch>
            <a:fillRect/>
          </a:stretch>
        </p:blipFill>
        <p:spPr>
          <a:xfrm>
            <a:off x="2675101" y="3879221"/>
            <a:ext cx="18357772" cy="4729815"/>
          </a:xfrm>
          <a:prstGeom prst="rect">
            <a:avLst/>
          </a:prstGeom>
        </p:spPr>
      </p:pic>
    </p:spTree>
    <p:extLst>
      <p:ext uri="{BB962C8B-B14F-4D97-AF65-F5344CB8AC3E}">
        <p14:creationId xmlns:p14="http://schemas.microsoft.com/office/powerpoint/2010/main" val="166586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0"/>
          <p:cNvSpPr txBox="1"/>
          <p:nvPr/>
        </p:nvSpPr>
        <p:spPr>
          <a:xfrm>
            <a:off x="4369649" y="1149619"/>
            <a:ext cx="17364326" cy="116941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2.6 Presupuesto Mezcla de </a:t>
            </a:r>
            <a:r>
              <a:rPr lang="es-CO" sz="6000" b="1" dirty="0">
                <a:solidFill>
                  <a:srgbClr val="FD6B07"/>
                </a:solidFill>
              </a:rPr>
              <a:t>M</a:t>
            </a:r>
            <a:r>
              <a:rPr lang="es-CO" sz="6000" b="1" i="0" u="none" strike="noStrike" cap="none" dirty="0">
                <a:solidFill>
                  <a:srgbClr val="FD6B07"/>
                </a:solidFill>
                <a:latin typeface="Arial"/>
                <a:ea typeface="Arial"/>
                <a:cs typeface="Arial"/>
                <a:sym typeface="Arial"/>
              </a:rPr>
              <a:t>ercadeo</a:t>
            </a:r>
            <a:endParaRPr dirty="0"/>
          </a:p>
        </p:txBody>
      </p:sp>
      <p:pic>
        <p:nvPicPr>
          <p:cNvPr id="3" name="Imagen 2">
            <a:extLst>
              <a:ext uri="{FF2B5EF4-FFF2-40B4-BE49-F238E27FC236}">
                <a16:creationId xmlns:a16="http://schemas.microsoft.com/office/drawing/2014/main" id="{D7B79EB1-D8F3-4124-92BC-C80553DB1926}"/>
              </a:ext>
            </a:extLst>
          </p:cNvPr>
          <p:cNvPicPr>
            <a:picLocks noChangeAspect="1"/>
          </p:cNvPicPr>
          <p:nvPr/>
        </p:nvPicPr>
        <p:blipFill>
          <a:blip r:embed="rId3"/>
          <a:stretch>
            <a:fillRect/>
          </a:stretch>
        </p:blipFill>
        <p:spPr>
          <a:xfrm>
            <a:off x="2983832" y="4159531"/>
            <a:ext cx="18079328" cy="106249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1"/>
          <p:cNvSpPr txBox="1"/>
          <p:nvPr/>
        </p:nvSpPr>
        <p:spPr>
          <a:xfrm>
            <a:off x="2942797" y="10245540"/>
            <a:ext cx="18498406" cy="3200769"/>
          </a:xfrm>
          <a:prstGeom prst="rect">
            <a:avLst/>
          </a:prstGeom>
          <a:noFill/>
          <a:ln>
            <a:noFill/>
          </a:ln>
        </p:spPr>
        <p:txBody>
          <a:bodyPr spcFirstLastPara="1" wrap="square" lIns="243800" tIns="121850" rIns="243800" bIns="121850" anchor="t" anchorCtr="0">
            <a:spAutoFit/>
          </a:bodyPr>
          <a:lstStyle/>
          <a:p>
            <a:pPr marL="38100" marR="38100" lvl="0" indent="12700" algn="ctr" rtl="0">
              <a:lnSpc>
                <a:spcPct val="80000"/>
              </a:lnSpc>
              <a:spcBef>
                <a:spcPts val="0"/>
              </a:spcBef>
              <a:spcAft>
                <a:spcPts val="0"/>
              </a:spcAft>
              <a:buNone/>
            </a:pPr>
            <a:r>
              <a:rPr lang="es-CO" sz="8000" b="0" i="0" u="sng" strike="noStrike" cap="none" dirty="0">
                <a:solidFill>
                  <a:schemeClr val="accent2"/>
                </a:solidFill>
                <a:latin typeface="Calibri"/>
                <a:ea typeface="Calibri"/>
                <a:cs typeface="Calibri"/>
                <a:sym typeface="Calibri"/>
              </a:rPr>
              <a:t>Capítulo 3. </a:t>
            </a:r>
            <a:endParaRPr dirty="0"/>
          </a:p>
          <a:p>
            <a:pPr marL="38100" marR="38100" lvl="0" indent="12700" algn="ctr" rtl="0">
              <a:lnSpc>
                <a:spcPct val="80000"/>
              </a:lnSpc>
              <a:spcBef>
                <a:spcPts val="0"/>
              </a:spcBef>
              <a:spcAft>
                <a:spcPts val="0"/>
              </a:spcAft>
              <a:buNone/>
            </a:pPr>
            <a:r>
              <a:rPr lang="es-CO" sz="8000" b="0" i="0" u="sng" strike="noStrike" cap="none" dirty="0">
                <a:solidFill>
                  <a:schemeClr val="accent2"/>
                </a:solidFill>
                <a:latin typeface="Calibri"/>
                <a:ea typeface="Calibri"/>
                <a:cs typeface="Calibri"/>
                <a:sym typeface="Calibri"/>
              </a:rPr>
              <a:t>Estudio Técnico</a:t>
            </a:r>
            <a:endParaRPr sz="8000" b="0" i="0" u="sng" strike="noStrike" cap="none" dirty="0">
              <a:solidFill>
                <a:schemeClr val="accent2"/>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8000"/>
              <a:buFont typeface="Calibri"/>
              <a:buNone/>
            </a:pPr>
            <a:endParaRPr sz="8000" b="0" i="0" u="none" strike="noStrike" cap="none" dirty="0">
              <a:solidFill>
                <a:schemeClr val="dk1"/>
              </a:solidFill>
              <a:latin typeface="Calibri"/>
              <a:ea typeface="Calibri"/>
              <a:cs typeface="Calibri"/>
              <a:sym typeface="Calibri"/>
            </a:endParaRPr>
          </a:p>
        </p:txBody>
      </p:sp>
      <p:pic>
        <p:nvPicPr>
          <p:cNvPr id="89" name="Google Shape;89;p11" descr="Imagen de objetos de ingeniería en el punto de vista top.construction de trabajo. herramientas de ingeniería.vintage efecto de filtro retro tono, enfoque suave (enfoque selectivo) Foto gratis"/>
          <p:cNvPicPr preferRelativeResize="0"/>
          <p:nvPr/>
        </p:nvPicPr>
        <p:blipFill rotWithShape="1">
          <a:blip r:embed="rId3">
            <a:alphaModFix/>
          </a:blip>
          <a:srcRect/>
          <a:stretch/>
        </p:blipFill>
        <p:spPr>
          <a:xfrm>
            <a:off x="7874249" y="3902075"/>
            <a:ext cx="8502725" cy="56639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p:nvPr/>
        </p:nvSpPr>
        <p:spPr>
          <a:xfrm>
            <a:off x="5216263" y="545924"/>
            <a:ext cx="15250886"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3.1 Factor Diferenciador </a:t>
            </a:r>
          </a:p>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(Componente de Innovación)</a:t>
            </a:r>
            <a:endParaRPr sz="6000" b="0" i="0" u="none" strike="noStrike" cap="none" dirty="0">
              <a:solidFill>
                <a:srgbClr val="000000"/>
              </a:solidFill>
              <a:latin typeface="Arial"/>
              <a:ea typeface="Arial"/>
              <a:cs typeface="Arial"/>
              <a:sym typeface="Arial"/>
            </a:endParaRPr>
          </a:p>
        </p:txBody>
      </p:sp>
      <p:sp>
        <p:nvSpPr>
          <p:cNvPr id="5" name="CuadroTexto 4">
            <a:extLst>
              <a:ext uri="{FF2B5EF4-FFF2-40B4-BE49-F238E27FC236}">
                <a16:creationId xmlns:a16="http://schemas.microsoft.com/office/drawing/2014/main" id="{6F3C11C8-BCF7-4F40-86EC-4368BCFB04F8}"/>
              </a:ext>
            </a:extLst>
          </p:cNvPr>
          <p:cNvSpPr txBox="1"/>
          <p:nvPr/>
        </p:nvSpPr>
        <p:spPr>
          <a:xfrm>
            <a:off x="5519487" y="4276008"/>
            <a:ext cx="13345026" cy="10926068"/>
          </a:xfrm>
          <a:prstGeom prst="rect">
            <a:avLst/>
          </a:prstGeom>
          <a:noFill/>
        </p:spPr>
        <p:txBody>
          <a:bodyPr wrap="square">
            <a:spAutoFit/>
          </a:bodyPr>
          <a:lstStyle/>
          <a:p>
            <a:pPr marL="0" marR="0" lvl="0" indent="0" algn="just" rtl="0">
              <a:lnSpc>
                <a:spcPct val="100000"/>
              </a:lnSpc>
              <a:spcBef>
                <a:spcPts val="0"/>
              </a:spcBef>
              <a:spcAft>
                <a:spcPts val="0"/>
              </a:spcAft>
              <a:buNone/>
            </a:pPr>
            <a:r>
              <a:rPr lang="es-CO" sz="4400" i="0" u="none" strike="noStrike" cap="none" dirty="0">
                <a:solidFill>
                  <a:srgbClr val="FD6B07"/>
                </a:solidFill>
                <a:latin typeface="Arial"/>
                <a:ea typeface="Arial"/>
                <a:cs typeface="Arial"/>
                <a:sym typeface="Arial"/>
              </a:rPr>
              <a:t>El sistema de registro de inventario será vendido a un precio económico, comparado con el precio de la competencia. </a:t>
            </a:r>
          </a:p>
          <a:p>
            <a:pPr marL="0" marR="0" lvl="0" indent="0" algn="just" rtl="0">
              <a:lnSpc>
                <a:spcPct val="100000"/>
              </a:lnSpc>
              <a:spcBef>
                <a:spcPts val="0"/>
              </a:spcBef>
              <a:spcAft>
                <a:spcPts val="0"/>
              </a:spcAft>
              <a:buNone/>
            </a:pPr>
            <a:endParaRPr lang="es-CO" sz="4400" i="0" u="none" strike="noStrike" cap="none" dirty="0">
              <a:solidFill>
                <a:srgbClr val="FD6B07"/>
              </a:solidFill>
              <a:latin typeface="Arial"/>
              <a:ea typeface="Arial"/>
              <a:cs typeface="Arial"/>
              <a:sym typeface="Arial"/>
            </a:endParaRPr>
          </a:p>
          <a:p>
            <a:pPr marL="0" marR="0" lvl="0" indent="0" algn="just" rtl="0">
              <a:lnSpc>
                <a:spcPct val="100000"/>
              </a:lnSpc>
              <a:spcBef>
                <a:spcPts val="0"/>
              </a:spcBef>
              <a:spcAft>
                <a:spcPts val="0"/>
              </a:spcAft>
              <a:buNone/>
            </a:pPr>
            <a:r>
              <a:rPr lang="es-CO" sz="4400" i="0" u="none" strike="noStrike" cap="none" dirty="0">
                <a:solidFill>
                  <a:srgbClr val="FD6B07"/>
                </a:solidFill>
                <a:latin typeface="Arial"/>
                <a:ea typeface="Arial"/>
                <a:cs typeface="Arial"/>
                <a:sym typeface="Arial"/>
              </a:rPr>
              <a:t>El precio de venta incluido el precio de producción estará a $46000 mensual, $512000 anual, un precio inferior de la competencia, con el primer mes sin costo decidimos este precio porque es un precio un poco más económico que el de la competencia.</a:t>
            </a:r>
          </a:p>
          <a:p>
            <a:pPr marL="0" marR="0" lvl="0" indent="0" algn="just" rtl="0">
              <a:lnSpc>
                <a:spcPct val="100000"/>
              </a:lnSpc>
              <a:spcBef>
                <a:spcPts val="0"/>
              </a:spcBef>
              <a:spcAft>
                <a:spcPts val="0"/>
              </a:spcAft>
              <a:buNone/>
            </a:pPr>
            <a:endParaRPr lang="es-CO" sz="4400" i="0" u="none" strike="noStrike" cap="none" dirty="0">
              <a:solidFill>
                <a:srgbClr val="FD6B07"/>
              </a:solidFill>
              <a:latin typeface="Arial"/>
              <a:ea typeface="Arial"/>
              <a:cs typeface="Arial"/>
              <a:sym typeface="Arial"/>
            </a:endParaRPr>
          </a:p>
          <a:p>
            <a:pPr marL="0" marR="0" lvl="0" indent="0" algn="just" rtl="0">
              <a:lnSpc>
                <a:spcPct val="100000"/>
              </a:lnSpc>
              <a:spcBef>
                <a:spcPts val="0"/>
              </a:spcBef>
              <a:spcAft>
                <a:spcPts val="0"/>
              </a:spcAft>
              <a:buNone/>
            </a:pPr>
            <a:r>
              <a:rPr lang="es-CO" sz="4400" i="0" u="none" strike="noStrike" cap="none" dirty="0">
                <a:solidFill>
                  <a:srgbClr val="FD6B07"/>
                </a:solidFill>
                <a:latin typeface="Arial"/>
                <a:ea typeface="Arial"/>
                <a:cs typeface="Arial"/>
                <a:sym typeface="Arial"/>
              </a:rPr>
              <a:t>El precio estará a ese precio porque es un precio competitivo con los otros sistemas que se venden a un precio similar.</a:t>
            </a:r>
          </a:p>
          <a:p>
            <a:pPr marL="0" marR="0" lvl="0" indent="0" algn="just" rtl="0">
              <a:lnSpc>
                <a:spcPct val="100000"/>
              </a:lnSpc>
              <a:spcBef>
                <a:spcPts val="0"/>
              </a:spcBef>
              <a:spcAft>
                <a:spcPts val="0"/>
              </a:spcAft>
              <a:buNone/>
            </a:pPr>
            <a:endParaRPr lang="es-CO" sz="4400" dirty="0">
              <a:solidFill>
                <a:srgbClr val="FD6B07"/>
              </a:solidFill>
            </a:endParaRPr>
          </a:p>
          <a:p>
            <a:pPr marL="0" marR="0" lvl="0" indent="0" algn="just" rtl="0">
              <a:lnSpc>
                <a:spcPct val="100000"/>
              </a:lnSpc>
              <a:spcBef>
                <a:spcPts val="0"/>
              </a:spcBef>
              <a:spcAft>
                <a:spcPts val="0"/>
              </a:spcAft>
              <a:buNone/>
            </a:pPr>
            <a:r>
              <a:rPr lang="es-CO" sz="4400" i="0" u="none" strike="noStrike" cap="none" dirty="0">
                <a:solidFill>
                  <a:srgbClr val="FD6B07"/>
                </a:solidFill>
                <a:latin typeface="Arial"/>
                <a:ea typeface="Arial"/>
                <a:cs typeface="Arial"/>
                <a:sym typeface="Arial"/>
              </a:rPr>
              <a:t>El sistema podrá ser tanto con conexión a internet o sin ella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p:nvPr/>
        </p:nvSpPr>
        <p:spPr>
          <a:xfrm>
            <a:off x="4125685" y="932464"/>
            <a:ext cx="16250779" cy="116941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3.2 Ficha(s) Técnica(s)</a:t>
            </a:r>
          </a:p>
        </p:txBody>
      </p:sp>
      <p:sp>
        <p:nvSpPr>
          <p:cNvPr id="3" name="Google Shape;94;p12">
            <a:extLst>
              <a:ext uri="{FF2B5EF4-FFF2-40B4-BE49-F238E27FC236}">
                <a16:creationId xmlns:a16="http://schemas.microsoft.com/office/drawing/2014/main" id="{E257C863-C09C-4D2C-BF34-258CCBF70CFC}"/>
              </a:ext>
            </a:extLst>
          </p:cNvPr>
          <p:cNvSpPr txBox="1"/>
          <p:nvPr/>
        </p:nvSpPr>
        <p:spPr>
          <a:xfrm>
            <a:off x="1041590" y="4231791"/>
            <a:ext cx="22949378" cy="2092739"/>
          </a:xfrm>
          <a:prstGeom prst="rect">
            <a:avLst/>
          </a:prstGeom>
          <a:noFill/>
          <a:ln>
            <a:noFill/>
          </a:ln>
        </p:spPr>
        <p:txBody>
          <a:bodyPr spcFirstLastPara="1" wrap="square" lIns="243800" tIns="121850" rIns="243800" bIns="121850" anchor="t" anchorCtr="0">
            <a:spAutoFit/>
          </a:bodyPr>
          <a:lstStyle/>
          <a:p>
            <a:pPr marL="0" marR="0" lvl="0" indent="0" rtl="0">
              <a:lnSpc>
                <a:spcPct val="100000"/>
              </a:lnSpc>
              <a:spcBef>
                <a:spcPts val="0"/>
              </a:spcBef>
              <a:spcAft>
                <a:spcPts val="0"/>
              </a:spcAft>
              <a:buNone/>
            </a:pPr>
            <a:endParaRPr lang="es-CO" sz="6000" b="1" i="0" u="none" strike="noStrike" cap="none" dirty="0">
              <a:solidFill>
                <a:srgbClr val="FD6B07"/>
              </a:solidFill>
              <a:latin typeface="Arial"/>
              <a:ea typeface="Arial"/>
              <a:cs typeface="Arial"/>
              <a:sym typeface="Arial"/>
            </a:endParaRPr>
          </a:p>
          <a:p>
            <a:pPr marL="0" marR="0" lvl="0" indent="0"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  </a:t>
            </a:r>
            <a:endParaRPr sz="6000" b="0" i="0" u="none" strike="noStrike" cap="none" dirty="0">
              <a:solidFill>
                <a:srgbClr val="000000"/>
              </a:solidFill>
              <a:latin typeface="Arial"/>
              <a:ea typeface="Arial"/>
              <a:cs typeface="Arial"/>
              <a:sym typeface="Arial"/>
            </a:endParaRPr>
          </a:p>
        </p:txBody>
      </p:sp>
      <p:pic>
        <p:nvPicPr>
          <p:cNvPr id="4" name="Imagen 3">
            <a:extLst>
              <a:ext uri="{FF2B5EF4-FFF2-40B4-BE49-F238E27FC236}">
                <a16:creationId xmlns:a16="http://schemas.microsoft.com/office/drawing/2014/main" id="{6F0A0849-60ED-4D26-A48E-646B32307C0D}"/>
              </a:ext>
            </a:extLst>
          </p:cNvPr>
          <p:cNvPicPr>
            <a:picLocks noChangeAspect="1"/>
          </p:cNvPicPr>
          <p:nvPr/>
        </p:nvPicPr>
        <p:blipFill>
          <a:blip r:embed="rId3"/>
          <a:stretch>
            <a:fillRect/>
          </a:stretch>
        </p:blipFill>
        <p:spPr>
          <a:xfrm>
            <a:off x="5146725" y="2832729"/>
            <a:ext cx="14090550" cy="13181483"/>
          </a:xfrm>
          <a:prstGeom prst="rect">
            <a:avLst/>
          </a:prstGeom>
        </p:spPr>
      </p:pic>
    </p:spTree>
    <p:extLst>
      <p:ext uri="{BB962C8B-B14F-4D97-AF65-F5344CB8AC3E}">
        <p14:creationId xmlns:p14="http://schemas.microsoft.com/office/powerpoint/2010/main" val="3367903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p:nvPr/>
        </p:nvSpPr>
        <p:spPr>
          <a:xfrm>
            <a:off x="3951515" y="979635"/>
            <a:ext cx="16250779" cy="116941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dirty="0">
                <a:solidFill>
                  <a:srgbClr val="FD6B07"/>
                </a:solidFill>
              </a:rPr>
              <a:t>3.3 D</a:t>
            </a:r>
            <a:r>
              <a:rPr lang="es-CO" sz="6000" b="1" i="0" u="none" strike="noStrike" cap="none" dirty="0">
                <a:solidFill>
                  <a:srgbClr val="FD6B07"/>
                </a:solidFill>
                <a:latin typeface="Arial"/>
                <a:ea typeface="Arial"/>
                <a:cs typeface="Arial"/>
                <a:sym typeface="Arial"/>
              </a:rPr>
              <a:t>escripción del Proceso</a:t>
            </a:r>
          </a:p>
        </p:txBody>
      </p:sp>
      <p:pic>
        <p:nvPicPr>
          <p:cNvPr id="4" name="Imagen 3">
            <a:extLst>
              <a:ext uri="{FF2B5EF4-FFF2-40B4-BE49-F238E27FC236}">
                <a16:creationId xmlns:a16="http://schemas.microsoft.com/office/drawing/2014/main" id="{F1806AF6-3574-41B1-BF33-D2E38F5A0729}"/>
              </a:ext>
            </a:extLst>
          </p:cNvPr>
          <p:cNvPicPr>
            <a:picLocks noChangeAspect="1"/>
          </p:cNvPicPr>
          <p:nvPr/>
        </p:nvPicPr>
        <p:blipFill>
          <a:blip r:embed="rId3"/>
          <a:stretch>
            <a:fillRect/>
          </a:stretch>
        </p:blipFill>
        <p:spPr>
          <a:xfrm>
            <a:off x="4371473" y="3836466"/>
            <a:ext cx="15641053" cy="11666525"/>
          </a:xfrm>
          <a:prstGeom prst="rect">
            <a:avLst/>
          </a:prstGeom>
        </p:spPr>
      </p:pic>
    </p:spTree>
    <p:extLst>
      <p:ext uri="{BB962C8B-B14F-4D97-AF65-F5344CB8AC3E}">
        <p14:creationId xmlns:p14="http://schemas.microsoft.com/office/powerpoint/2010/main" val="2410710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C7AC3-FC17-46C4-A83F-A2C6D8A746D5}"/>
              </a:ext>
            </a:extLst>
          </p:cNvPr>
          <p:cNvSpPr>
            <a:spLocks noGrp="1"/>
          </p:cNvSpPr>
          <p:nvPr>
            <p:ph type="title"/>
          </p:nvPr>
        </p:nvSpPr>
        <p:spPr/>
        <p:txBody>
          <a:bodyPr/>
          <a:lstStyle/>
          <a:p>
            <a:r>
              <a:rPr lang="es-CO" sz="6600" b="1" dirty="0">
                <a:solidFill>
                  <a:srgbClr val="FD6B07"/>
                </a:solidFill>
              </a:rPr>
              <a:t>3.3 D</a:t>
            </a:r>
            <a:r>
              <a:rPr lang="es-CO" sz="6600" b="1" i="0" u="none" strike="noStrike" cap="none" dirty="0">
                <a:solidFill>
                  <a:srgbClr val="FD6B07"/>
                </a:solidFill>
                <a:latin typeface="Arial"/>
                <a:ea typeface="Arial"/>
                <a:cs typeface="Arial"/>
                <a:sym typeface="Arial"/>
              </a:rPr>
              <a:t>escripción del Proceso</a:t>
            </a:r>
            <a:br>
              <a:rPr lang="es-CO" sz="6600" b="1" i="0" u="none" strike="noStrike" cap="none" dirty="0">
                <a:solidFill>
                  <a:srgbClr val="FD6B07"/>
                </a:solidFill>
                <a:latin typeface="Arial"/>
                <a:ea typeface="Arial"/>
                <a:cs typeface="Arial"/>
                <a:sym typeface="Arial"/>
              </a:rPr>
            </a:br>
            <a:endParaRPr lang="es-CO" dirty="0"/>
          </a:p>
        </p:txBody>
      </p:sp>
      <p:pic>
        <p:nvPicPr>
          <p:cNvPr id="4" name="Imagen 3">
            <a:extLst>
              <a:ext uri="{FF2B5EF4-FFF2-40B4-BE49-F238E27FC236}">
                <a16:creationId xmlns:a16="http://schemas.microsoft.com/office/drawing/2014/main" id="{BA8C713A-701A-4577-B2B7-EB98AD83F52B}"/>
              </a:ext>
            </a:extLst>
          </p:cNvPr>
          <p:cNvPicPr>
            <a:picLocks noChangeAspect="1"/>
          </p:cNvPicPr>
          <p:nvPr/>
        </p:nvPicPr>
        <p:blipFill>
          <a:blip r:embed="rId2"/>
          <a:stretch>
            <a:fillRect/>
          </a:stretch>
        </p:blipFill>
        <p:spPr>
          <a:xfrm>
            <a:off x="4136857" y="4003590"/>
            <a:ext cx="15283022" cy="10709693"/>
          </a:xfrm>
          <a:prstGeom prst="rect">
            <a:avLst/>
          </a:prstGeom>
        </p:spPr>
      </p:pic>
    </p:spTree>
    <p:extLst>
      <p:ext uri="{BB962C8B-B14F-4D97-AF65-F5344CB8AC3E}">
        <p14:creationId xmlns:p14="http://schemas.microsoft.com/office/powerpoint/2010/main" val="2992258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3"/>
          <p:cNvSpPr txBox="1"/>
          <p:nvPr/>
        </p:nvSpPr>
        <p:spPr>
          <a:xfrm>
            <a:off x="3333540" y="579376"/>
            <a:ext cx="19052449"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3.4  Tabla de Resumen de </a:t>
            </a:r>
          </a:p>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Requerimientos de Activos</a:t>
            </a:r>
            <a:endParaRPr dirty="0"/>
          </a:p>
        </p:txBody>
      </p:sp>
      <p:pic>
        <p:nvPicPr>
          <p:cNvPr id="2" name="Imagen 1">
            <a:extLst>
              <a:ext uri="{FF2B5EF4-FFF2-40B4-BE49-F238E27FC236}">
                <a16:creationId xmlns:a16="http://schemas.microsoft.com/office/drawing/2014/main" id="{02E2699C-C949-43CE-A585-FE472870C0CB}"/>
              </a:ext>
            </a:extLst>
          </p:cNvPr>
          <p:cNvPicPr>
            <a:picLocks noChangeAspect="1"/>
          </p:cNvPicPr>
          <p:nvPr/>
        </p:nvPicPr>
        <p:blipFill>
          <a:blip r:embed="rId3"/>
          <a:stretch>
            <a:fillRect/>
          </a:stretch>
        </p:blipFill>
        <p:spPr>
          <a:xfrm>
            <a:off x="5582653" y="3793549"/>
            <a:ext cx="12633443" cy="116638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2"/>
          <p:cNvSpPr txBox="1"/>
          <p:nvPr/>
        </p:nvSpPr>
        <p:spPr>
          <a:xfrm>
            <a:off x="2942797" y="9984154"/>
            <a:ext cx="18498300" cy="3201600"/>
          </a:xfrm>
          <a:prstGeom prst="rect">
            <a:avLst/>
          </a:prstGeom>
          <a:noFill/>
          <a:ln>
            <a:noFill/>
          </a:ln>
        </p:spPr>
        <p:txBody>
          <a:bodyPr spcFirstLastPara="1" wrap="square" lIns="243800" tIns="121850" rIns="243800" bIns="121850" anchor="t" anchorCtr="0">
            <a:spAutoFit/>
          </a:bodyPr>
          <a:lstStyle/>
          <a:p>
            <a:pPr marL="38100" marR="38100" lvl="0" indent="12700" algn="ctr" rtl="0">
              <a:lnSpc>
                <a:spcPct val="80000"/>
              </a:lnSpc>
              <a:spcBef>
                <a:spcPts val="0"/>
              </a:spcBef>
              <a:spcAft>
                <a:spcPts val="0"/>
              </a:spcAft>
              <a:buNone/>
            </a:pPr>
            <a:r>
              <a:rPr lang="es-CO" sz="8000" b="0" i="0" u="sng" strike="noStrike" cap="none" dirty="0">
                <a:solidFill>
                  <a:schemeClr val="accent2"/>
                </a:solidFill>
                <a:latin typeface="Calibri"/>
                <a:ea typeface="Calibri"/>
                <a:cs typeface="Calibri"/>
                <a:sym typeface="Calibri"/>
              </a:rPr>
              <a:t>Capítulo 1. </a:t>
            </a:r>
            <a:endParaRPr dirty="0"/>
          </a:p>
          <a:p>
            <a:pPr marL="38100" marR="38100" lvl="0" indent="12700" algn="ctr" rtl="0">
              <a:lnSpc>
                <a:spcPct val="80000"/>
              </a:lnSpc>
              <a:spcBef>
                <a:spcPts val="0"/>
              </a:spcBef>
              <a:spcAft>
                <a:spcPts val="0"/>
              </a:spcAft>
              <a:buNone/>
            </a:pPr>
            <a:r>
              <a:rPr lang="es-CO" sz="8000" b="0" i="0" u="sng" strike="noStrike" cap="none" dirty="0">
                <a:solidFill>
                  <a:schemeClr val="accent2"/>
                </a:solidFill>
                <a:latin typeface="Calibri"/>
                <a:ea typeface="Calibri"/>
                <a:cs typeface="Calibri"/>
                <a:sym typeface="Calibri"/>
              </a:rPr>
              <a:t>Generalidades del Plan de Negocios</a:t>
            </a:r>
            <a:endParaRPr dirty="0"/>
          </a:p>
          <a:p>
            <a:pPr marL="38100" marR="38100" lvl="0" indent="12700" algn="ctr" rtl="0">
              <a:lnSpc>
                <a:spcPct val="80000"/>
              </a:lnSpc>
              <a:spcBef>
                <a:spcPts val="0"/>
              </a:spcBef>
              <a:spcAft>
                <a:spcPts val="0"/>
              </a:spcAft>
              <a:buClr>
                <a:srgbClr val="FFFFFF"/>
              </a:buClr>
              <a:buSzPts val="8000"/>
              <a:buFont typeface="Calibri"/>
              <a:buNone/>
            </a:pPr>
            <a:endParaRPr sz="8000" b="0" i="0" u="none" strike="noStrike" cap="none" dirty="0">
              <a:solidFill>
                <a:schemeClr val="dk1"/>
              </a:solidFill>
              <a:latin typeface="Calibri"/>
              <a:ea typeface="Calibri"/>
              <a:cs typeface="Calibri"/>
              <a:sym typeface="Calibri"/>
            </a:endParaRPr>
          </a:p>
        </p:txBody>
      </p:sp>
      <p:pic>
        <p:nvPicPr>
          <p:cNvPr id="42" name="Google Shape;42;p2" descr="Empresario poniendo bloques de madera en la parte superior con iconos"/>
          <p:cNvPicPr preferRelativeResize="0"/>
          <p:nvPr/>
        </p:nvPicPr>
        <p:blipFill rotWithShape="1">
          <a:blip r:embed="rId3">
            <a:alphaModFix/>
          </a:blip>
          <a:srcRect/>
          <a:stretch/>
        </p:blipFill>
        <p:spPr>
          <a:xfrm>
            <a:off x="8283811" y="4499466"/>
            <a:ext cx="7816377" cy="52067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3"/>
          <p:cNvSpPr txBox="1"/>
          <p:nvPr/>
        </p:nvSpPr>
        <p:spPr>
          <a:xfrm>
            <a:off x="2665775" y="1069233"/>
            <a:ext cx="19052449" cy="116941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3.5 Plan de Producción</a:t>
            </a:r>
            <a:endParaRPr dirty="0"/>
          </a:p>
        </p:txBody>
      </p:sp>
      <p:pic>
        <p:nvPicPr>
          <p:cNvPr id="3" name="Imagen 2">
            <a:extLst>
              <a:ext uri="{FF2B5EF4-FFF2-40B4-BE49-F238E27FC236}">
                <a16:creationId xmlns:a16="http://schemas.microsoft.com/office/drawing/2014/main" id="{F99785BA-9DB6-4CD7-805E-84B019F27058}"/>
              </a:ext>
            </a:extLst>
          </p:cNvPr>
          <p:cNvPicPr>
            <a:picLocks noChangeAspect="1"/>
          </p:cNvPicPr>
          <p:nvPr/>
        </p:nvPicPr>
        <p:blipFill>
          <a:blip r:embed="rId3"/>
          <a:stretch>
            <a:fillRect/>
          </a:stretch>
        </p:blipFill>
        <p:spPr>
          <a:xfrm>
            <a:off x="1440232" y="4376720"/>
            <a:ext cx="20725637" cy="10215480"/>
          </a:xfrm>
          <a:prstGeom prst="rect">
            <a:avLst/>
          </a:prstGeom>
        </p:spPr>
      </p:pic>
    </p:spTree>
    <p:extLst>
      <p:ext uri="{BB962C8B-B14F-4D97-AF65-F5344CB8AC3E}">
        <p14:creationId xmlns:p14="http://schemas.microsoft.com/office/powerpoint/2010/main" val="3663749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3"/>
          <p:cNvSpPr txBox="1"/>
          <p:nvPr/>
        </p:nvSpPr>
        <p:spPr>
          <a:xfrm>
            <a:off x="4506686" y="1069233"/>
            <a:ext cx="15512143"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3.6 Requerimiento Cualitativo </a:t>
            </a:r>
          </a:p>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de Mano de Obra</a:t>
            </a:r>
            <a:endParaRPr dirty="0"/>
          </a:p>
        </p:txBody>
      </p:sp>
      <p:pic>
        <p:nvPicPr>
          <p:cNvPr id="4" name="Imagen 3">
            <a:extLst>
              <a:ext uri="{FF2B5EF4-FFF2-40B4-BE49-F238E27FC236}">
                <a16:creationId xmlns:a16="http://schemas.microsoft.com/office/drawing/2014/main" id="{D8A0F97C-EC3A-4FD3-A58A-7B2A083FDA93}"/>
              </a:ext>
            </a:extLst>
          </p:cNvPr>
          <p:cNvPicPr/>
          <p:nvPr/>
        </p:nvPicPr>
        <p:blipFill>
          <a:blip r:embed="rId3"/>
          <a:stretch>
            <a:fillRect/>
          </a:stretch>
        </p:blipFill>
        <p:spPr>
          <a:xfrm>
            <a:off x="683327" y="4783524"/>
            <a:ext cx="23017346" cy="7488685"/>
          </a:xfrm>
          <a:prstGeom prst="rect">
            <a:avLst/>
          </a:prstGeom>
        </p:spPr>
      </p:pic>
    </p:spTree>
    <p:extLst>
      <p:ext uri="{BB962C8B-B14F-4D97-AF65-F5344CB8AC3E}">
        <p14:creationId xmlns:p14="http://schemas.microsoft.com/office/powerpoint/2010/main" val="2183776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3"/>
          <p:cNvSpPr txBox="1"/>
          <p:nvPr/>
        </p:nvSpPr>
        <p:spPr>
          <a:xfrm>
            <a:off x="3628572" y="1087376"/>
            <a:ext cx="15512143" cy="116941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3.7 Presupuestos</a:t>
            </a:r>
          </a:p>
        </p:txBody>
      </p:sp>
      <p:sp>
        <p:nvSpPr>
          <p:cNvPr id="3" name="Google Shape;99;p13">
            <a:extLst>
              <a:ext uri="{FF2B5EF4-FFF2-40B4-BE49-F238E27FC236}">
                <a16:creationId xmlns:a16="http://schemas.microsoft.com/office/drawing/2014/main" id="{88DFC8A7-D15C-45CD-8F5B-5568F3394CF0}"/>
              </a:ext>
            </a:extLst>
          </p:cNvPr>
          <p:cNvSpPr txBox="1"/>
          <p:nvPr/>
        </p:nvSpPr>
        <p:spPr>
          <a:xfrm>
            <a:off x="595086" y="2704955"/>
            <a:ext cx="23193828" cy="12249366"/>
          </a:xfrm>
          <a:prstGeom prst="rect">
            <a:avLst/>
          </a:prstGeom>
          <a:noFill/>
          <a:ln>
            <a:noFill/>
          </a:ln>
        </p:spPr>
        <p:txBody>
          <a:bodyPr spcFirstLastPara="1" wrap="square" lIns="243800" tIns="121850" rIns="243800" bIns="121850" anchor="t" anchorCtr="0">
            <a:spAutoFit/>
          </a:bodyPr>
          <a:lstStyle/>
          <a:p>
            <a:pPr marL="0" marR="0" lvl="0" indent="0"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3.7.1 Presupuesto de Mano de Obra Directa en la Producción.</a:t>
            </a: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i="0" u="none" strike="noStrike" cap="none" dirty="0">
              <a:solidFill>
                <a:srgbClr val="FD6B07"/>
              </a:solidFill>
              <a:latin typeface="Arial"/>
              <a:ea typeface="Arial"/>
              <a:cs typeface="Arial"/>
              <a:sym typeface="Aria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i="0" u="none" strike="noStrike" cap="none" dirty="0">
              <a:solidFill>
                <a:srgbClr val="FD6B07"/>
              </a:solidFill>
              <a:latin typeface="Arial"/>
              <a:ea typeface="Arial"/>
              <a:cs typeface="Arial"/>
              <a:sym typeface="Aria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i="0" u="none" strike="noStrike" cap="none" dirty="0">
              <a:solidFill>
                <a:srgbClr val="FD6B07"/>
              </a:solidFill>
              <a:latin typeface="Arial"/>
              <a:ea typeface="Arial"/>
              <a:cs typeface="Arial"/>
              <a:sym typeface="Aria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i="0" u="none" strike="noStrike" cap="none" dirty="0">
              <a:solidFill>
                <a:srgbClr val="FD6B07"/>
              </a:solidFill>
              <a:latin typeface="Arial"/>
              <a:ea typeface="Arial"/>
              <a:cs typeface="Arial"/>
              <a:sym typeface="Arial"/>
            </a:endParaRPr>
          </a:p>
        </p:txBody>
      </p:sp>
      <p:pic>
        <p:nvPicPr>
          <p:cNvPr id="4" name="Imagen 3">
            <a:extLst>
              <a:ext uri="{FF2B5EF4-FFF2-40B4-BE49-F238E27FC236}">
                <a16:creationId xmlns:a16="http://schemas.microsoft.com/office/drawing/2014/main" id="{02BE2E8C-8068-4069-9894-5F19F1A58291}"/>
              </a:ext>
            </a:extLst>
          </p:cNvPr>
          <p:cNvPicPr>
            <a:picLocks noChangeAspect="1"/>
          </p:cNvPicPr>
          <p:nvPr/>
        </p:nvPicPr>
        <p:blipFill>
          <a:blip r:embed="rId3"/>
          <a:stretch>
            <a:fillRect/>
          </a:stretch>
        </p:blipFill>
        <p:spPr>
          <a:xfrm>
            <a:off x="595086" y="4444749"/>
            <a:ext cx="22375257" cy="9487820"/>
          </a:xfrm>
          <a:prstGeom prst="rect">
            <a:avLst/>
          </a:prstGeom>
        </p:spPr>
      </p:pic>
    </p:spTree>
    <p:extLst>
      <p:ext uri="{BB962C8B-B14F-4D97-AF65-F5344CB8AC3E}">
        <p14:creationId xmlns:p14="http://schemas.microsoft.com/office/powerpoint/2010/main" val="3738677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E710942-11CB-4335-B77F-85794F2DEF22}"/>
              </a:ext>
            </a:extLst>
          </p:cNvPr>
          <p:cNvSpPr txBox="1"/>
          <p:nvPr/>
        </p:nvSpPr>
        <p:spPr>
          <a:xfrm>
            <a:off x="5833311" y="808637"/>
            <a:ext cx="12187988" cy="1938992"/>
          </a:xfrm>
          <a:prstGeom prst="rect">
            <a:avLst/>
          </a:prstGeom>
          <a:noFill/>
        </p:spPr>
        <p:txBody>
          <a:bodyPr wrap="square">
            <a:spAutoFit/>
          </a:bodyPr>
          <a:lstStyle/>
          <a:p>
            <a:pPr marL="0" marR="0" lvl="0" indent="0" rtl="0">
              <a:lnSpc>
                <a:spcPct val="100000"/>
              </a:lnSpc>
              <a:spcBef>
                <a:spcPts val="0"/>
              </a:spcBef>
              <a:spcAft>
                <a:spcPts val="0"/>
              </a:spcAft>
              <a:buNone/>
            </a:pPr>
            <a:r>
              <a:rPr lang="es-ES" sz="6000" b="1" i="0" u="none" strike="noStrike" cap="none" dirty="0">
                <a:solidFill>
                  <a:srgbClr val="FD6B07"/>
                </a:solidFill>
                <a:latin typeface="Arial"/>
                <a:ea typeface="Arial"/>
                <a:cs typeface="Arial"/>
                <a:sym typeface="Arial"/>
              </a:rPr>
              <a:t>3.7.3 Presupuesto Proyectado de Costos de Producción.</a:t>
            </a:r>
            <a:endParaRPr lang="es-ES" sz="6000" dirty="0"/>
          </a:p>
        </p:txBody>
      </p:sp>
      <p:pic>
        <p:nvPicPr>
          <p:cNvPr id="6" name="Imagen 5">
            <a:extLst>
              <a:ext uri="{FF2B5EF4-FFF2-40B4-BE49-F238E27FC236}">
                <a16:creationId xmlns:a16="http://schemas.microsoft.com/office/drawing/2014/main" id="{13CEC5FD-E503-4BA4-ACF0-AD6D54FD5585}"/>
              </a:ext>
            </a:extLst>
          </p:cNvPr>
          <p:cNvPicPr>
            <a:picLocks noChangeAspect="1"/>
          </p:cNvPicPr>
          <p:nvPr/>
        </p:nvPicPr>
        <p:blipFill>
          <a:blip r:embed="rId2"/>
          <a:stretch>
            <a:fillRect/>
          </a:stretch>
        </p:blipFill>
        <p:spPr>
          <a:xfrm>
            <a:off x="1874921" y="3615075"/>
            <a:ext cx="20634157" cy="11747914"/>
          </a:xfrm>
          <a:prstGeom prst="rect">
            <a:avLst/>
          </a:prstGeom>
        </p:spPr>
      </p:pic>
    </p:spTree>
    <p:extLst>
      <p:ext uri="{BB962C8B-B14F-4D97-AF65-F5344CB8AC3E}">
        <p14:creationId xmlns:p14="http://schemas.microsoft.com/office/powerpoint/2010/main" val="1569073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p:nvPr/>
        </p:nvSpPr>
        <p:spPr>
          <a:xfrm>
            <a:off x="4343400" y="622079"/>
            <a:ext cx="17536886"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3.9 Costos Variables </a:t>
            </a:r>
          </a:p>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a:t>
            </a:r>
            <a:r>
              <a:rPr lang="es-CO" sz="5400" b="1" i="1" u="none" strike="noStrike" cap="none" dirty="0">
                <a:solidFill>
                  <a:srgbClr val="FD6B07"/>
                </a:solidFill>
                <a:latin typeface="Arial"/>
                <a:ea typeface="Arial"/>
                <a:cs typeface="Arial"/>
                <a:sym typeface="Arial"/>
              </a:rPr>
              <a:t>por cada producto y/o servicio</a:t>
            </a:r>
            <a:r>
              <a:rPr lang="es-CO" sz="6000" b="1" i="0" u="none" strike="noStrike" cap="none" dirty="0">
                <a:solidFill>
                  <a:srgbClr val="FD6B07"/>
                </a:solidFill>
                <a:latin typeface="Arial"/>
                <a:ea typeface="Arial"/>
                <a:cs typeface="Arial"/>
                <a:sym typeface="Arial"/>
              </a:rPr>
              <a:t>)</a:t>
            </a:r>
            <a:endParaRPr dirty="0"/>
          </a:p>
        </p:txBody>
      </p:sp>
      <p:sp>
        <p:nvSpPr>
          <p:cNvPr id="5" name="CuadroTexto 4">
            <a:extLst>
              <a:ext uri="{FF2B5EF4-FFF2-40B4-BE49-F238E27FC236}">
                <a16:creationId xmlns:a16="http://schemas.microsoft.com/office/drawing/2014/main" id="{351C53E9-17EC-4B41-AFD2-CA05C90A7FAB}"/>
              </a:ext>
            </a:extLst>
          </p:cNvPr>
          <p:cNvSpPr txBox="1"/>
          <p:nvPr/>
        </p:nvSpPr>
        <p:spPr>
          <a:xfrm>
            <a:off x="7805058" y="7212280"/>
            <a:ext cx="9927771" cy="1323439"/>
          </a:xfrm>
          <a:prstGeom prst="rect">
            <a:avLst/>
          </a:prstGeom>
          <a:noFill/>
        </p:spPr>
        <p:txBody>
          <a:bodyPr wrap="square" rtlCol="0">
            <a:spAutoFit/>
          </a:bodyPr>
          <a:lstStyle/>
          <a:p>
            <a:pPr algn="ctr"/>
            <a:r>
              <a:rPr lang="es-CO" sz="4000" dirty="0">
                <a:solidFill>
                  <a:schemeClr val="accent2">
                    <a:lumMod val="75000"/>
                  </a:schemeClr>
                </a:solidFill>
              </a:rPr>
              <a:t>Nota: tener en cuenta afectación </a:t>
            </a:r>
          </a:p>
          <a:p>
            <a:pPr algn="ctr"/>
            <a:r>
              <a:rPr lang="es-CO" sz="4000" dirty="0">
                <a:solidFill>
                  <a:schemeClr val="accent2">
                    <a:lumMod val="75000"/>
                  </a:schemeClr>
                </a:solidFill>
              </a:rPr>
              <a:t>anual por IPC.</a:t>
            </a:r>
          </a:p>
        </p:txBody>
      </p:sp>
      <p:pic>
        <p:nvPicPr>
          <p:cNvPr id="3" name="Imagen 2">
            <a:extLst>
              <a:ext uri="{FF2B5EF4-FFF2-40B4-BE49-F238E27FC236}">
                <a16:creationId xmlns:a16="http://schemas.microsoft.com/office/drawing/2014/main" id="{E4AF13F7-0B37-48D7-AC01-3E6FACE51B3A}"/>
              </a:ext>
            </a:extLst>
          </p:cNvPr>
          <p:cNvPicPr>
            <a:picLocks noChangeAspect="1"/>
          </p:cNvPicPr>
          <p:nvPr/>
        </p:nvPicPr>
        <p:blipFill>
          <a:blip r:embed="rId3"/>
          <a:stretch>
            <a:fillRect/>
          </a:stretch>
        </p:blipFill>
        <p:spPr>
          <a:xfrm>
            <a:off x="1333531" y="4835439"/>
            <a:ext cx="21716938" cy="791803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p:nvPr/>
        </p:nvSpPr>
        <p:spPr>
          <a:xfrm>
            <a:off x="2942797" y="10245540"/>
            <a:ext cx="18498406" cy="3200769"/>
          </a:xfrm>
          <a:prstGeom prst="rect">
            <a:avLst/>
          </a:prstGeom>
          <a:noFill/>
          <a:ln>
            <a:noFill/>
          </a:ln>
        </p:spPr>
        <p:txBody>
          <a:bodyPr spcFirstLastPara="1" wrap="square" lIns="243800" tIns="121850" rIns="243800" bIns="121850" anchor="t" anchorCtr="0">
            <a:spAutoFit/>
          </a:bodyPr>
          <a:lstStyle/>
          <a:p>
            <a:pPr marL="38100" marR="38100" lvl="0" indent="12700" algn="ctr" rtl="0">
              <a:lnSpc>
                <a:spcPct val="80000"/>
              </a:lnSpc>
              <a:spcBef>
                <a:spcPts val="0"/>
              </a:spcBef>
              <a:spcAft>
                <a:spcPts val="0"/>
              </a:spcAft>
              <a:buNone/>
            </a:pPr>
            <a:r>
              <a:rPr lang="es-CO" sz="8000" b="0" i="0" u="sng" strike="noStrike" cap="none" dirty="0">
                <a:solidFill>
                  <a:schemeClr val="accent2"/>
                </a:solidFill>
                <a:latin typeface="Calibri"/>
                <a:ea typeface="Calibri"/>
                <a:cs typeface="Calibri"/>
                <a:sym typeface="Calibri"/>
              </a:rPr>
              <a:t>Capítulo 4. </a:t>
            </a:r>
            <a:endParaRPr dirty="0"/>
          </a:p>
          <a:p>
            <a:pPr marL="38100" marR="38100" lvl="0" indent="12700" algn="ctr" rtl="0">
              <a:lnSpc>
                <a:spcPct val="80000"/>
              </a:lnSpc>
              <a:spcBef>
                <a:spcPts val="0"/>
              </a:spcBef>
              <a:spcAft>
                <a:spcPts val="0"/>
              </a:spcAft>
              <a:buNone/>
            </a:pPr>
            <a:r>
              <a:rPr lang="es-CO" sz="8000" b="0" i="0" u="sng" strike="noStrike" cap="none" dirty="0">
                <a:solidFill>
                  <a:schemeClr val="accent2"/>
                </a:solidFill>
                <a:latin typeface="Calibri"/>
                <a:ea typeface="Calibri"/>
                <a:cs typeface="Calibri"/>
                <a:sym typeface="Calibri"/>
              </a:rPr>
              <a:t>Estudio Organizacional y Legal</a:t>
            </a:r>
            <a:endParaRPr sz="8000" b="0" i="0" u="sng" strike="noStrike" cap="none" dirty="0">
              <a:solidFill>
                <a:schemeClr val="accent2"/>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8000"/>
              <a:buFont typeface="Calibri"/>
              <a:buNone/>
            </a:pPr>
            <a:endParaRPr sz="8000" b="0" i="0" u="none" strike="noStrike" cap="none" dirty="0">
              <a:solidFill>
                <a:schemeClr val="dk1"/>
              </a:solidFill>
              <a:latin typeface="Calibri"/>
              <a:ea typeface="Calibri"/>
              <a:cs typeface="Calibri"/>
              <a:sym typeface="Calibri"/>
            </a:endParaRPr>
          </a:p>
        </p:txBody>
      </p:sp>
      <p:pic>
        <p:nvPicPr>
          <p:cNvPr id="115" name="Google Shape;115;p16" descr="Manos de negocios unieron trabajo en equipo Foto gratis"/>
          <p:cNvPicPr preferRelativeResize="0"/>
          <p:nvPr/>
        </p:nvPicPr>
        <p:blipFill rotWithShape="1">
          <a:blip r:embed="rId3">
            <a:alphaModFix/>
          </a:blip>
          <a:srcRect/>
          <a:stretch/>
        </p:blipFill>
        <p:spPr>
          <a:xfrm>
            <a:off x="8130162" y="4042751"/>
            <a:ext cx="8449930" cy="56287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p:nvPr/>
        </p:nvSpPr>
        <p:spPr>
          <a:xfrm>
            <a:off x="3913059" y="1430973"/>
            <a:ext cx="18498406" cy="116941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4.1 Aspectos Legales del Negocio</a:t>
            </a:r>
          </a:p>
        </p:txBody>
      </p:sp>
      <p:sp>
        <p:nvSpPr>
          <p:cNvPr id="3" name="CuadroTexto 2">
            <a:extLst>
              <a:ext uri="{FF2B5EF4-FFF2-40B4-BE49-F238E27FC236}">
                <a16:creationId xmlns:a16="http://schemas.microsoft.com/office/drawing/2014/main" id="{6F9E31AD-36E9-4265-AAC1-938422EA9B89}"/>
              </a:ext>
            </a:extLst>
          </p:cNvPr>
          <p:cNvSpPr txBox="1"/>
          <p:nvPr/>
        </p:nvSpPr>
        <p:spPr>
          <a:xfrm>
            <a:off x="2481944" y="4188656"/>
            <a:ext cx="18879456" cy="10556736"/>
          </a:xfrm>
          <a:prstGeom prst="rect">
            <a:avLst/>
          </a:prstGeom>
          <a:noFill/>
        </p:spPr>
        <p:txBody>
          <a:bodyPr wrap="square" rtlCol="0">
            <a:spAutoFit/>
          </a:bodyPr>
          <a:lstStyle/>
          <a:p>
            <a:r>
              <a:rPr lang="es-CO" sz="4000" dirty="0">
                <a:solidFill>
                  <a:schemeClr val="accent2">
                    <a:lumMod val="75000"/>
                  </a:schemeClr>
                </a:solidFill>
              </a:rPr>
              <a:t>4.1.1 Actividad Económica (agro, producción, servicios, comercialización).</a:t>
            </a:r>
          </a:p>
          <a:p>
            <a:r>
              <a:rPr lang="es-CO" sz="4000" dirty="0">
                <a:solidFill>
                  <a:schemeClr val="accent2">
                    <a:lumMod val="75000"/>
                  </a:schemeClr>
                </a:solidFill>
              </a:rPr>
              <a:t>Informática.</a:t>
            </a:r>
          </a:p>
          <a:p>
            <a:endParaRPr lang="es-CO" sz="4000" dirty="0">
              <a:solidFill>
                <a:schemeClr val="accent2">
                  <a:lumMod val="75000"/>
                </a:schemeClr>
              </a:solidFill>
            </a:endParaRPr>
          </a:p>
          <a:p>
            <a:r>
              <a:rPr lang="es-CO" sz="4000" dirty="0">
                <a:solidFill>
                  <a:schemeClr val="accent2">
                    <a:lumMod val="75000"/>
                  </a:schemeClr>
                </a:solidFill>
              </a:rPr>
              <a:t>4.1.2 Persona Jurídica (natural o Jurídica).</a:t>
            </a:r>
          </a:p>
          <a:p>
            <a:r>
              <a:rPr lang="es-CO" sz="4000" dirty="0">
                <a:solidFill>
                  <a:schemeClr val="accent2">
                    <a:lumMod val="75000"/>
                  </a:schemeClr>
                </a:solidFill>
              </a:rPr>
              <a:t>Natural.</a:t>
            </a:r>
          </a:p>
          <a:p>
            <a:endParaRPr lang="es-CO" sz="4000" dirty="0">
              <a:solidFill>
                <a:schemeClr val="accent2">
                  <a:lumMod val="75000"/>
                </a:schemeClr>
              </a:solidFill>
            </a:endParaRPr>
          </a:p>
          <a:p>
            <a:r>
              <a:rPr lang="es-CO" sz="4000" dirty="0">
                <a:solidFill>
                  <a:schemeClr val="accent2">
                    <a:lumMod val="75000"/>
                  </a:schemeClr>
                </a:solidFill>
              </a:rPr>
              <a:t>4.1.3 Tipo de Socios (individual, familiar o socios).</a:t>
            </a:r>
          </a:p>
          <a:p>
            <a:r>
              <a:rPr lang="es-CO" sz="4000" dirty="0">
                <a:solidFill>
                  <a:schemeClr val="accent2">
                    <a:lumMod val="75000"/>
                  </a:schemeClr>
                </a:solidFill>
              </a:rPr>
              <a:t>Sociedad limitada.</a:t>
            </a:r>
          </a:p>
          <a:p>
            <a:endParaRPr lang="es-CO" sz="4000" dirty="0">
              <a:solidFill>
                <a:schemeClr val="accent2">
                  <a:lumMod val="75000"/>
                </a:schemeClr>
              </a:solidFill>
            </a:endParaRPr>
          </a:p>
          <a:p>
            <a:r>
              <a:rPr lang="es-CO" sz="4000" dirty="0">
                <a:solidFill>
                  <a:schemeClr val="accent2">
                    <a:lumMod val="75000"/>
                  </a:schemeClr>
                </a:solidFill>
              </a:rPr>
              <a:t>4.1.4 Ubicación (urbano, rural o periurbano).</a:t>
            </a:r>
          </a:p>
          <a:p>
            <a:r>
              <a:rPr lang="es-CO" sz="4000" dirty="0">
                <a:solidFill>
                  <a:schemeClr val="accent2">
                    <a:lumMod val="75000"/>
                  </a:schemeClr>
                </a:solidFill>
              </a:rPr>
              <a:t>Urbano</a:t>
            </a:r>
          </a:p>
          <a:p>
            <a:endParaRPr lang="es-CO" sz="4000" dirty="0">
              <a:solidFill>
                <a:schemeClr val="accent2">
                  <a:lumMod val="75000"/>
                </a:schemeClr>
              </a:solidFill>
            </a:endParaRPr>
          </a:p>
          <a:p>
            <a:r>
              <a:rPr lang="es-CO" sz="4000" dirty="0">
                <a:solidFill>
                  <a:schemeClr val="accent2">
                    <a:lumMod val="75000"/>
                  </a:schemeClr>
                </a:solidFill>
              </a:rPr>
              <a:t>4.1.5 Tipo de Exposición al Cliente (física al público o virtual Web).</a:t>
            </a:r>
          </a:p>
          <a:p>
            <a:r>
              <a:rPr lang="es-CO" sz="4000" dirty="0">
                <a:solidFill>
                  <a:schemeClr val="accent2">
                    <a:lumMod val="75000"/>
                  </a:schemeClr>
                </a:solidFill>
              </a:rPr>
              <a:t>Virtual Web</a:t>
            </a:r>
          </a:p>
          <a:p>
            <a:endParaRPr lang="es-CO" sz="4000" dirty="0">
              <a:solidFill>
                <a:schemeClr val="accent2">
                  <a:lumMod val="75000"/>
                </a:schemeClr>
              </a:solidFill>
            </a:endParaRPr>
          </a:p>
          <a:p>
            <a:r>
              <a:rPr lang="es-CO" sz="4000" dirty="0">
                <a:solidFill>
                  <a:schemeClr val="accent2">
                    <a:lumMod val="75000"/>
                  </a:schemeClr>
                </a:solidFill>
              </a:rPr>
              <a:t>4.1.6 Número de Empleados (directos y/o indirectos).</a:t>
            </a:r>
          </a:p>
          <a:p>
            <a:r>
              <a:rPr lang="es-CO" sz="4000" dirty="0">
                <a:solidFill>
                  <a:schemeClr val="accent2">
                    <a:lumMod val="75000"/>
                  </a:schemeClr>
                </a:solidFill>
              </a:rPr>
              <a:t>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p:nvPr/>
        </p:nvSpPr>
        <p:spPr>
          <a:xfrm>
            <a:off x="3913059" y="1430973"/>
            <a:ext cx="18498406" cy="1169444"/>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4.2 Estructura Organizacional</a:t>
            </a:r>
            <a:endParaRPr dirty="0"/>
          </a:p>
        </p:txBody>
      </p:sp>
      <p:pic>
        <p:nvPicPr>
          <p:cNvPr id="3" name="Imagen 2">
            <a:extLst>
              <a:ext uri="{FF2B5EF4-FFF2-40B4-BE49-F238E27FC236}">
                <a16:creationId xmlns:a16="http://schemas.microsoft.com/office/drawing/2014/main" id="{BB490705-DE01-470A-BDBF-0D00EC1E2634}"/>
              </a:ext>
            </a:extLst>
          </p:cNvPr>
          <p:cNvPicPr>
            <a:picLocks noChangeAspect="1"/>
          </p:cNvPicPr>
          <p:nvPr/>
        </p:nvPicPr>
        <p:blipFill>
          <a:blip r:embed="rId3"/>
          <a:stretch>
            <a:fillRect/>
          </a:stretch>
        </p:blipFill>
        <p:spPr>
          <a:xfrm>
            <a:off x="3189903" y="5075781"/>
            <a:ext cx="18004193" cy="7735470"/>
          </a:xfrm>
          <a:prstGeom prst="rect">
            <a:avLst/>
          </a:prstGeom>
        </p:spPr>
      </p:pic>
    </p:spTree>
    <p:extLst>
      <p:ext uri="{BB962C8B-B14F-4D97-AF65-F5344CB8AC3E}">
        <p14:creationId xmlns:p14="http://schemas.microsoft.com/office/powerpoint/2010/main" val="3901409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7"/>
          <p:cNvSpPr txBox="1"/>
          <p:nvPr/>
        </p:nvSpPr>
        <p:spPr>
          <a:xfrm>
            <a:off x="3227259" y="745173"/>
            <a:ext cx="18498406"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4.3 Relación de Cargos </a:t>
            </a:r>
          </a:p>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y sus Funciones</a:t>
            </a:r>
            <a:endParaRPr dirty="0"/>
          </a:p>
        </p:txBody>
      </p:sp>
      <p:pic>
        <p:nvPicPr>
          <p:cNvPr id="3" name="Imagen 2">
            <a:extLst>
              <a:ext uri="{FF2B5EF4-FFF2-40B4-BE49-F238E27FC236}">
                <a16:creationId xmlns:a16="http://schemas.microsoft.com/office/drawing/2014/main" id="{B7A569D8-7873-420B-9943-9294F1F207DE}"/>
              </a:ext>
            </a:extLst>
          </p:cNvPr>
          <p:cNvPicPr>
            <a:picLocks noChangeAspect="1"/>
          </p:cNvPicPr>
          <p:nvPr/>
        </p:nvPicPr>
        <p:blipFill>
          <a:blip r:embed="rId3"/>
          <a:stretch>
            <a:fillRect/>
          </a:stretch>
        </p:blipFill>
        <p:spPr>
          <a:xfrm>
            <a:off x="2275811" y="5256629"/>
            <a:ext cx="20401301" cy="7569033"/>
          </a:xfrm>
          <a:prstGeom prst="rect">
            <a:avLst/>
          </a:prstGeom>
        </p:spPr>
      </p:pic>
    </p:spTree>
    <p:extLst>
      <p:ext uri="{BB962C8B-B14F-4D97-AF65-F5344CB8AC3E}">
        <p14:creationId xmlns:p14="http://schemas.microsoft.com/office/powerpoint/2010/main" val="2211162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p:nvPr/>
        </p:nvSpPr>
        <p:spPr>
          <a:xfrm>
            <a:off x="4025493" y="775318"/>
            <a:ext cx="17610510" cy="116941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4.4 Presupuestos</a:t>
            </a:r>
            <a:endParaRPr sz="6000" b="0" i="0" u="none" strike="noStrike" cap="none" dirty="0">
              <a:solidFill>
                <a:srgbClr val="000000"/>
              </a:solidFill>
              <a:latin typeface="Arial"/>
              <a:ea typeface="Arial"/>
              <a:cs typeface="Arial"/>
              <a:sym typeface="Arial"/>
            </a:endParaRPr>
          </a:p>
        </p:txBody>
      </p:sp>
      <p:sp>
        <p:nvSpPr>
          <p:cNvPr id="3" name="Google Shape;125;p18">
            <a:extLst>
              <a:ext uri="{FF2B5EF4-FFF2-40B4-BE49-F238E27FC236}">
                <a16:creationId xmlns:a16="http://schemas.microsoft.com/office/drawing/2014/main" id="{431EA60C-4D3C-46D5-BC72-BB10F806F7BA}"/>
              </a:ext>
            </a:extLst>
          </p:cNvPr>
          <p:cNvSpPr txBox="1"/>
          <p:nvPr/>
        </p:nvSpPr>
        <p:spPr>
          <a:xfrm>
            <a:off x="1466646" y="4281855"/>
            <a:ext cx="21450708" cy="6709388"/>
          </a:xfrm>
          <a:prstGeom prst="rect">
            <a:avLst/>
          </a:prstGeom>
          <a:noFill/>
          <a:ln>
            <a:noFill/>
          </a:ln>
        </p:spPr>
        <p:txBody>
          <a:bodyPr spcFirstLastPara="1" wrap="square" lIns="243800" tIns="121850" rIns="243800" bIns="121850" anchor="t" anchorCtr="0">
            <a:spAutoFit/>
          </a:bodyPr>
          <a:lstStyle/>
          <a:p>
            <a:pPr marL="0" marR="0" lvl="0" indent="0"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4.4.1 Presupuesto Gastos de Personal Administrativo.</a:t>
            </a: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i="0" u="none" strike="noStrike" cap="none" dirty="0">
              <a:solidFill>
                <a:srgbClr val="FD6B07"/>
              </a:solidFill>
              <a:latin typeface="Arial"/>
              <a:ea typeface="Arial"/>
              <a:cs typeface="Arial"/>
              <a:sym typeface="Aria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sz="6000" b="0" i="0" u="none" strike="noStrike" cap="none" dirty="0">
              <a:solidFill>
                <a:srgbClr val="000000"/>
              </a:solidFill>
              <a:latin typeface="Arial"/>
              <a:ea typeface="Arial"/>
              <a:cs typeface="Arial"/>
              <a:sym typeface="Arial"/>
            </a:endParaRPr>
          </a:p>
        </p:txBody>
      </p:sp>
      <p:pic>
        <p:nvPicPr>
          <p:cNvPr id="4" name="Imagen 3">
            <a:extLst>
              <a:ext uri="{FF2B5EF4-FFF2-40B4-BE49-F238E27FC236}">
                <a16:creationId xmlns:a16="http://schemas.microsoft.com/office/drawing/2014/main" id="{8C6E6EFA-E29B-4B31-BF0C-8F6F91B6D796}"/>
              </a:ext>
            </a:extLst>
          </p:cNvPr>
          <p:cNvPicPr>
            <a:picLocks noChangeAspect="1"/>
          </p:cNvPicPr>
          <p:nvPr/>
        </p:nvPicPr>
        <p:blipFill>
          <a:blip r:embed="rId3"/>
          <a:stretch>
            <a:fillRect/>
          </a:stretch>
        </p:blipFill>
        <p:spPr>
          <a:xfrm>
            <a:off x="538162" y="5588673"/>
            <a:ext cx="23236238" cy="99221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Google Shape;47;p3"/>
          <p:cNvSpPr txBox="1"/>
          <p:nvPr/>
        </p:nvSpPr>
        <p:spPr>
          <a:xfrm>
            <a:off x="2535597" y="1501311"/>
            <a:ext cx="18498300" cy="209310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dirty="0">
                <a:solidFill>
                  <a:srgbClr val="FD6B07"/>
                </a:solidFill>
              </a:rPr>
              <a:t>Generalidades</a:t>
            </a:r>
            <a:endParaRPr dirty="0"/>
          </a:p>
          <a:p>
            <a:pPr marL="0" marR="0" lvl="0" indent="0" algn="ctr" rtl="0">
              <a:lnSpc>
                <a:spcPct val="100000"/>
              </a:lnSpc>
              <a:spcBef>
                <a:spcPts val="0"/>
              </a:spcBef>
              <a:spcAft>
                <a:spcPts val="0"/>
              </a:spcAft>
              <a:buNone/>
            </a:pPr>
            <a:endParaRPr sz="6000" b="0" i="0" u="none" strike="noStrike" cap="none" dirty="0">
              <a:solidFill>
                <a:srgbClr val="000000"/>
              </a:solidFill>
              <a:latin typeface="Arial"/>
              <a:ea typeface="Arial"/>
              <a:cs typeface="Arial"/>
              <a:sym typeface="Arial"/>
            </a:endParaRPr>
          </a:p>
        </p:txBody>
      </p:sp>
      <p:sp>
        <p:nvSpPr>
          <p:cNvPr id="3" name="Google Shape;47;p3">
            <a:extLst>
              <a:ext uri="{FF2B5EF4-FFF2-40B4-BE49-F238E27FC236}">
                <a16:creationId xmlns:a16="http://schemas.microsoft.com/office/drawing/2014/main" id="{74339914-4B62-4E9B-BF0B-9450CC8D1ACC}"/>
              </a:ext>
            </a:extLst>
          </p:cNvPr>
          <p:cNvSpPr txBox="1"/>
          <p:nvPr/>
        </p:nvSpPr>
        <p:spPr>
          <a:xfrm>
            <a:off x="2357797" y="6339700"/>
            <a:ext cx="11739203" cy="9233156"/>
          </a:xfrm>
          <a:prstGeom prst="rect">
            <a:avLst/>
          </a:prstGeom>
          <a:noFill/>
          <a:ln>
            <a:noFill/>
          </a:ln>
        </p:spPr>
        <p:txBody>
          <a:bodyPr spcFirstLastPara="1" wrap="square" lIns="243800" tIns="121850" rIns="243800" bIns="121850" anchor="t" anchorCtr="0">
            <a:spAutoFit/>
          </a:bodyPr>
          <a:lstStyle/>
          <a:p>
            <a:pPr marL="0" marR="0" lvl="0" indent="0" rtl="0">
              <a:lnSpc>
                <a:spcPct val="100000"/>
              </a:lnSpc>
              <a:spcBef>
                <a:spcPts val="0"/>
              </a:spcBef>
              <a:spcAft>
                <a:spcPts val="0"/>
              </a:spcAft>
              <a:buNone/>
            </a:pPr>
            <a:r>
              <a:rPr lang="es-CO" sz="6000" b="1" dirty="0">
                <a:solidFill>
                  <a:srgbClr val="FD6B07"/>
                </a:solidFill>
              </a:rPr>
              <a:t>1.1 Concepto de Idea.</a:t>
            </a:r>
          </a:p>
          <a:p>
            <a:pPr marL="0" marR="0" lvl="0" indent="0" rtl="0">
              <a:lnSpc>
                <a:spcPct val="100000"/>
              </a:lnSpc>
              <a:spcBef>
                <a:spcPts val="0"/>
              </a:spcBef>
              <a:spcAft>
                <a:spcPts val="0"/>
              </a:spcAft>
              <a:buNone/>
            </a:pPr>
            <a:r>
              <a:rPr lang="es-CO" sz="3000" b="1" dirty="0">
                <a:solidFill>
                  <a:srgbClr val="FD6B07"/>
                </a:solidFill>
              </a:rPr>
              <a:t>Crear un sistema de inventario web con un software para el registro y consulta de inventarios, ventas, usuarios, pedidos, proveedores, entre otros, así mismo solicitar pedidos con sus respectivos controles. </a:t>
            </a:r>
          </a:p>
          <a:p>
            <a:pPr marL="0" marR="0" lvl="0" indent="0" rtl="0">
              <a:lnSpc>
                <a:spcPct val="100000"/>
              </a:lnSpc>
              <a:spcBef>
                <a:spcPts val="0"/>
              </a:spcBef>
              <a:spcAft>
                <a:spcPts val="0"/>
              </a:spcAft>
              <a:buNone/>
            </a:pPr>
            <a:endParaRPr lang="es-CO" sz="6000" b="1" dirty="0">
              <a:solidFill>
                <a:srgbClr val="FD6B07"/>
              </a:solidFill>
            </a:endParaRPr>
          </a:p>
          <a:p>
            <a:r>
              <a:rPr lang="es-CO" sz="6000" b="1" dirty="0">
                <a:solidFill>
                  <a:srgbClr val="FD6B07"/>
                </a:solidFill>
              </a:rPr>
              <a:t>1.2 Producto / Servicio.</a:t>
            </a:r>
          </a:p>
          <a:p>
            <a:pPr marL="0" marR="0" lvl="0" indent="0" rtl="0">
              <a:lnSpc>
                <a:spcPct val="100000"/>
              </a:lnSpc>
              <a:spcBef>
                <a:spcPts val="0"/>
              </a:spcBef>
              <a:spcAft>
                <a:spcPts val="0"/>
              </a:spcAft>
              <a:buNone/>
            </a:pPr>
            <a:r>
              <a:rPr lang="es-CO" sz="3000" b="1" dirty="0">
                <a:solidFill>
                  <a:srgbClr val="FD6B07"/>
                </a:solidFill>
              </a:rPr>
              <a:t>Sistema de inventario, punto de venta y ventas.</a:t>
            </a:r>
          </a:p>
          <a:p>
            <a:pPr marL="0" marR="0" lvl="0" indent="0" rtl="0">
              <a:lnSpc>
                <a:spcPct val="100000"/>
              </a:lnSpc>
              <a:spcBef>
                <a:spcPts val="0"/>
              </a:spcBef>
              <a:spcAft>
                <a:spcPts val="0"/>
              </a:spcAft>
              <a:buNone/>
            </a:pPr>
            <a:endParaRPr lang="es-CO" sz="6000" b="1" dirty="0">
              <a:solidFill>
                <a:srgbClr val="FD6B07"/>
              </a:solidFill>
            </a:endParaRPr>
          </a:p>
          <a:p>
            <a:r>
              <a:rPr lang="es-CO" sz="6000" b="1" i="0" u="none" strike="noStrike" cap="none" dirty="0">
                <a:solidFill>
                  <a:srgbClr val="FD6B07"/>
                </a:solidFill>
                <a:latin typeface="Arial"/>
                <a:ea typeface="Arial"/>
                <a:cs typeface="Arial"/>
                <a:sym typeface="Arial"/>
              </a:rPr>
              <a:t>1.3 Factor Diferencial.</a:t>
            </a:r>
            <a:endParaRPr lang="es-CO" sz="6000" dirty="0"/>
          </a:p>
          <a:p>
            <a:pPr marL="0" marR="0" lvl="0" indent="0" rtl="0">
              <a:lnSpc>
                <a:spcPct val="100000"/>
              </a:lnSpc>
              <a:spcBef>
                <a:spcPts val="0"/>
              </a:spcBef>
              <a:spcAft>
                <a:spcPts val="0"/>
              </a:spcAft>
              <a:buNone/>
            </a:pPr>
            <a:r>
              <a:rPr lang="es-CO" sz="3000" b="1" dirty="0">
                <a:solidFill>
                  <a:srgbClr val="FD6B07"/>
                </a:solidFill>
              </a:rPr>
              <a:t>Ofrecer un sistema a un precio competitivo y con la opción de que pueda ser usado localmente sin conexión a internet.</a:t>
            </a:r>
          </a:p>
          <a:p>
            <a:pPr marL="0" marR="0" lvl="0" indent="0" rtl="0">
              <a:lnSpc>
                <a:spcPct val="100000"/>
              </a:lnSpc>
              <a:spcBef>
                <a:spcPts val="0"/>
              </a:spcBef>
              <a:spcAft>
                <a:spcPts val="0"/>
              </a:spcAft>
              <a:buNone/>
            </a:pPr>
            <a:endParaRPr dirty="0"/>
          </a:p>
          <a:p>
            <a:pPr marL="0" marR="0" lvl="0" indent="0" algn="ctr" rtl="0">
              <a:lnSpc>
                <a:spcPct val="100000"/>
              </a:lnSpc>
              <a:spcBef>
                <a:spcPts val="0"/>
              </a:spcBef>
              <a:spcAft>
                <a:spcPts val="0"/>
              </a:spcAft>
              <a:buNone/>
            </a:pPr>
            <a:endParaRPr sz="6000" b="0" i="0" u="none" strike="noStrike" cap="none" dirty="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25;p18">
            <a:extLst>
              <a:ext uri="{FF2B5EF4-FFF2-40B4-BE49-F238E27FC236}">
                <a16:creationId xmlns:a16="http://schemas.microsoft.com/office/drawing/2014/main" id="{1738B2F2-65E6-48FF-BE66-5061FE2D9E7A}"/>
              </a:ext>
            </a:extLst>
          </p:cNvPr>
          <p:cNvSpPr txBox="1"/>
          <p:nvPr/>
        </p:nvSpPr>
        <p:spPr>
          <a:xfrm>
            <a:off x="2406315" y="4057641"/>
            <a:ext cx="21450708" cy="4862728"/>
          </a:xfrm>
          <a:prstGeom prst="rect">
            <a:avLst/>
          </a:prstGeom>
          <a:noFill/>
          <a:ln>
            <a:noFill/>
          </a:ln>
        </p:spPr>
        <p:txBody>
          <a:bodyPr spcFirstLastPara="1" wrap="square" lIns="243800" tIns="121850" rIns="243800" bIns="121850" anchor="t" anchorCtr="0">
            <a:spAutoFit/>
          </a:bodyPr>
          <a:lstStyle/>
          <a:p>
            <a:r>
              <a:rPr lang="es-ES" sz="6000" b="1" i="0" u="none" strike="noStrike" cap="none" dirty="0">
                <a:solidFill>
                  <a:srgbClr val="FD6B07"/>
                </a:solidFill>
                <a:latin typeface="Arial"/>
                <a:ea typeface="Arial"/>
                <a:cs typeface="Arial"/>
                <a:sym typeface="Arial"/>
              </a:rPr>
              <a:t>4.4.2 Presupuesto de Gastos A</a:t>
            </a:r>
            <a:r>
              <a:rPr lang="es-ES" sz="6000" b="1" dirty="0">
                <a:solidFill>
                  <a:srgbClr val="FD6B07"/>
                </a:solidFill>
              </a:rPr>
              <a:t>dministrativos</a:t>
            </a:r>
            <a:r>
              <a:rPr lang="es-ES" sz="6000" b="1" i="0" u="none" strike="noStrike" cap="none" dirty="0">
                <a:solidFill>
                  <a:srgbClr val="FD6B07"/>
                </a:solidFill>
                <a:latin typeface="Arial"/>
                <a:ea typeface="Arial"/>
                <a:cs typeface="Arial"/>
                <a:sym typeface="Arial"/>
              </a:rPr>
              <a:t>   </a:t>
            </a:r>
          </a:p>
          <a:p>
            <a:r>
              <a:rPr lang="es-ES" sz="6000" b="1" dirty="0">
                <a:solidFill>
                  <a:srgbClr val="FD6B07"/>
                </a:solidFill>
              </a:rPr>
              <a:t>        </a:t>
            </a:r>
            <a:r>
              <a:rPr lang="es-ES" sz="6000" b="1" i="0" u="none" strike="noStrike" cap="none" dirty="0">
                <a:solidFill>
                  <a:srgbClr val="FD6B07"/>
                </a:solidFill>
                <a:latin typeface="Arial"/>
                <a:ea typeface="Arial"/>
                <a:cs typeface="Arial"/>
                <a:sym typeface="Arial"/>
              </a:rPr>
              <a:t> (</a:t>
            </a:r>
            <a:r>
              <a:rPr lang="es-ES" sz="4800" b="1" i="1" u="none" strike="noStrike" cap="none" dirty="0">
                <a:solidFill>
                  <a:srgbClr val="FD6B07"/>
                </a:solidFill>
                <a:latin typeface="Arial"/>
                <a:ea typeface="Arial"/>
                <a:cs typeface="Arial"/>
                <a:sym typeface="Arial"/>
              </a:rPr>
              <a:t>administrativos, ventas y generales</a:t>
            </a:r>
            <a:r>
              <a:rPr lang="es-ES" sz="6000" b="1" i="0" u="none" strike="noStrike" cap="none" dirty="0">
                <a:solidFill>
                  <a:srgbClr val="FD6B07"/>
                </a:solidFill>
                <a:latin typeface="Arial"/>
                <a:ea typeface="Arial"/>
                <a:cs typeface="Arial"/>
                <a:sym typeface="Arial"/>
              </a:rPr>
              <a:t>)</a:t>
            </a:r>
            <a:endParaRPr lang="es-ES" sz="6000" b="0" i="0" u="none" strike="noStrike" cap="none" dirty="0">
              <a:solidFill>
                <a:srgbClr val="000000"/>
              </a:solidFill>
              <a:latin typeface="Arial"/>
              <a:ea typeface="Arial"/>
              <a:cs typeface="Arial"/>
              <a:sym typeface="Arial"/>
            </a:endParaRPr>
          </a:p>
          <a:p>
            <a:pPr marL="0" marR="0" lvl="0" indent="0" rtl="0">
              <a:lnSpc>
                <a:spcPct val="100000"/>
              </a:lnSpc>
              <a:spcBef>
                <a:spcPts val="0"/>
              </a:spcBef>
              <a:spcAft>
                <a:spcPts val="0"/>
              </a:spcAft>
              <a:buNone/>
            </a:pPr>
            <a:endParaRPr lang="es-CO" sz="6000" b="1" i="0" u="none" strike="noStrike" cap="none" dirty="0">
              <a:solidFill>
                <a:srgbClr val="FD6B07"/>
              </a:solidFill>
              <a:latin typeface="Arial"/>
              <a:ea typeface="Arial"/>
              <a:cs typeface="Arial"/>
              <a:sym typeface="Aria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sz="6000" b="0" i="0" u="none" strike="noStrike" cap="none" dirty="0">
              <a:solidFill>
                <a:srgbClr val="000000"/>
              </a:solidFill>
              <a:latin typeface="Arial"/>
              <a:ea typeface="Arial"/>
              <a:cs typeface="Arial"/>
              <a:sym typeface="Arial"/>
            </a:endParaRPr>
          </a:p>
        </p:txBody>
      </p:sp>
      <p:pic>
        <p:nvPicPr>
          <p:cNvPr id="5" name="Imagen 4">
            <a:extLst>
              <a:ext uri="{FF2B5EF4-FFF2-40B4-BE49-F238E27FC236}">
                <a16:creationId xmlns:a16="http://schemas.microsoft.com/office/drawing/2014/main" id="{5237BBF9-3DB2-44D7-AF07-225CD2079CF3}"/>
              </a:ext>
            </a:extLst>
          </p:cNvPr>
          <p:cNvPicPr>
            <a:picLocks noChangeAspect="1"/>
          </p:cNvPicPr>
          <p:nvPr/>
        </p:nvPicPr>
        <p:blipFill>
          <a:blip r:embed="rId2"/>
          <a:stretch>
            <a:fillRect/>
          </a:stretch>
        </p:blipFill>
        <p:spPr>
          <a:xfrm>
            <a:off x="1526506" y="6765841"/>
            <a:ext cx="21849129" cy="7527675"/>
          </a:xfrm>
          <a:prstGeom prst="rect">
            <a:avLst/>
          </a:prstGeom>
        </p:spPr>
      </p:pic>
    </p:spTree>
    <p:extLst>
      <p:ext uri="{BB962C8B-B14F-4D97-AF65-F5344CB8AC3E}">
        <p14:creationId xmlns:p14="http://schemas.microsoft.com/office/powerpoint/2010/main" val="131445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0"/>
          <p:cNvSpPr txBox="1"/>
          <p:nvPr/>
        </p:nvSpPr>
        <p:spPr>
          <a:xfrm>
            <a:off x="3294489" y="10476524"/>
            <a:ext cx="18498406" cy="2215884"/>
          </a:xfrm>
          <a:prstGeom prst="rect">
            <a:avLst/>
          </a:prstGeom>
          <a:noFill/>
          <a:ln>
            <a:noFill/>
          </a:ln>
        </p:spPr>
        <p:txBody>
          <a:bodyPr spcFirstLastPara="1" wrap="square" lIns="243800" tIns="121850" rIns="243800" bIns="121850" anchor="t" anchorCtr="0">
            <a:spAutoFit/>
          </a:bodyPr>
          <a:lstStyle/>
          <a:p>
            <a:pPr marL="38100" marR="38100" lvl="0" indent="12700" algn="ctr" rtl="0">
              <a:lnSpc>
                <a:spcPct val="80000"/>
              </a:lnSpc>
              <a:spcBef>
                <a:spcPts val="0"/>
              </a:spcBef>
              <a:spcAft>
                <a:spcPts val="0"/>
              </a:spcAft>
              <a:buNone/>
            </a:pPr>
            <a:r>
              <a:rPr lang="es-CO" sz="8000" b="0" i="0" u="sng" strike="noStrike" cap="none" dirty="0">
                <a:solidFill>
                  <a:schemeClr val="accent2"/>
                </a:solidFill>
                <a:latin typeface="Calibri"/>
                <a:ea typeface="Calibri"/>
                <a:cs typeface="Calibri"/>
                <a:sym typeface="Calibri"/>
              </a:rPr>
              <a:t>Capítulo 5. </a:t>
            </a:r>
            <a:endParaRPr dirty="0"/>
          </a:p>
          <a:p>
            <a:pPr marL="38100" marR="38100" lvl="0" indent="12700" algn="ctr" rtl="0">
              <a:lnSpc>
                <a:spcPct val="80000"/>
              </a:lnSpc>
              <a:spcBef>
                <a:spcPts val="0"/>
              </a:spcBef>
              <a:spcAft>
                <a:spcPts val="0"/>
              </a:spcAft>
              <a:buNone/>
            </a:pPr>
            <a:r>
              <a:rPr lang="es-CO" sz="8000" b="0" i="0" u="sng" strike="noStrike" cap="none" dirty="0">
                <a:solidFill>
                  <a:schemeClr val="accent2"/>
                </a:solidFill>
                <a:latin typeface="Calibri"/>
                <a:ea typeface="Calibri"/>
                <a:cs typeface="Calibri"/>
                <a:sym typeface="Calibri"/>
              </a:rPr>
              <a:t>Estudio de Viabilidad </a:t>
            </a:r>
            <a:r>
              <a:rPr lang="es-CO" sz="8000" u="sng" dirty="0">
                <a:solidFill>
                  <a:schemeClr val="accent2"/>
                </a:solidFill>
                <a:latin typeface="Calibri"/>
                <a:ea typeface="Calibri"/>
                <a:cs typeface="Calibri"/>
                <a:sym typeface="Calibri"/>
              </a:rPr>
              <a:t>F</a:t>
            </a:r>
            <a:r>
              <a:rPr lang="es-CO" sz="8000" b="0" i="0" u="sng" strike="noStrike" cap="none" dirty="0">
                <a:solidFill>
                  <a:schemeClr val="accent2"/>
                </a:solidFill>
                <a:latin typeface="Calibri"/>
                <a:ea typeface="Calibri"/>
                <a:cs typeface="Calibri"/>
                <a:sym typeface="Calibri"/>
              </a:rPr>
              <a:t>inanciera</a:t>
            </a:r>
            <a:endParaRPr dirty="0"/>
          </a:p>
        </p:txBody>
      </p:sp>
      <p:pic>
        <p:nvPicPr>
          <p:cNvPr id="136" name="Google Shape;136;p20" descr="Hermosa mujer joven en la oficina en casa. trabajando desde casa. concepto de teletrabajo Foto gratis"/>
          <p:cNvPicPr preferRelativeResize="0"/>
          <p:nvPr/>
        </p:nvPicPr>
        <p:blipFill rotWithShape="1">
          <a:blip r:embed="rId3">
            <a:alphaModFix/>
          </a:blip>
          <a:srcRect/>
          <a:stretch/>
        </p:blipFill>
        <p:spPr>
          <a:xfrm>
            <a:off x="8227710" y="4363103"/>
            <a:ext cx="8702298" cy="57968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p:nvPr/>
        </p:nvSpPr>
        <p:spPr>
          <a:xfrm>
            <a:off x="5838847" y="875802"/>
            <a:ext cx="12706306"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5.1 Requerimiento de Inversión y </a:t>
            </a:r>
          </a:p>
          <a:p>
            <a:pPr marL="0" marR="0" lvl="0" indent="0" algn="ctr" rtl="0">
              <a:lnSpc>
                <a:spcPct val="100000"/>
              </a:lnSpc>
              <a:spcBef>
                <a:spcPts val="0"/>
              </a:spcBef>
              <a:spcAft>
                <a:spcPts val="0"/>
              </a:spcAft>
              <a:buNone/>
            </a:pPr>
            <a:r>
              <a:rPr lang="es-CO" sz="6000" b="1" dirty="0">
                <a:solidFill>
                  <a:srgbClr val="FD6B07"/>
                </a:solidFill>
              </a:rPr>
              <a:t>Capital de Trabajo</a:t>
            </a:r>
            <a:endParaRPr lang="es-CO" sz="6000" b="1" i="0" u="none" strike="noStrike" cap="none" dirty="0">
              <a:solidFill>
                <a:srgbClr val="FD6B07"/>
              </a:solidFill>
              <a:latin typeface="Arial"/>
              <a:ea typeface="Arial"/>
              <a:cs typeface="Arial"/>
              <a:sym typeface="Arial"/>
            </a:endParaRPr>
          </a:p>
        </p:txBody>
      </p:sp>
      <p:pic>
        <p:nvPicPr>
          <p:cNvPr id="3" name="Imagen 2">
            <a:extLst>
              <a:ext uri="{FF2B5EF4-FFF2-40B4-BE49-F238E27FC236}">
                <a16:creationId xmlns:a16="http://schemas.microsoft.com/office/drawing/2014/main" id="{E24349E2-4782-415C-961D-47C6239FF1F8}"/>
              </a:ext>
            </a:extLst>
          </p:cNvPr>
          <p:cNvPicPr>
            <a:picLocks noChangeAspect="1"/>
          </p:cNvPicPr>
          <p:nvPr/>
        </p:nvPicPr>
        <p:blipFill>
          <a:blip r:embed="rId3"/>
          <a:stretch>
            <a:fillRect/>
          </a:stretch>
        </p:blipFill>
        <p:spPr>
          <a:xfrm>
            <a:off x="1806991" y="3478127"/>
            <a:ext cx="19507495" cy="1226987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p:nvPr/>
        </p:nvSpPr>
        <p:spPr>
          <a:xfrm>
            <a:off x="5838847" y="745173"/>
            <a:ext cx="12706306"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5.2 Proyección de Depreciación </a:t>
            </a:r>
          </a:p>
          <a:p>
            <a:pPr marL="0" marR="0" lvl="0" indent="0" algn="ctr" rtl="0">
              <a:lnSpc>
                <a:spcPct val="100000"/>
              </a:lnSpc>
              <a:spcBef>
                <a:spcPts val="0"/>
              </a:spcBef>
              <a:spcAft>
                <a:spcPts val="0"/>
              </a:spcAft>
              <a:buNone/>
            </a:pPr>
            <a:r>
              <a:rPr lang="es-CO" sz="6000" b="1" dirty="0">
                <a:solidFill>
                  <a:srgbClr val="FD6B07"/>
                </a:solidFill>
              </a:rPr>
              <a:t>y Valor de Rescate de los Activos</a:t>
            </a:r>
            <a:endParaRPr dirty="0"/>
          </a:p>
        </p:txBody>
      </p:sp>
      <p:pic>
        <p:nvPicPr>
          <p:cNvPr id="3" name="Imagen 2">
            <a:extLst>
              <a:ext uri="{FF2B5EF4-FFF2-40B4-BE49-F238E27FC236}">
                <a16:creationId xmlns:a16="http://schemas.microsoft.com/office/drawing/2014/main" id="{ACFCA5F1-590A-485A-B5A2-EC0FBB61372B}"/>
              </a:ext>
            </a:extLst>
          </p:cNvPr>
          <p:cNvPicPr>
            <a:picLocks noChangeAspect="1"/>
          </p:cNvPicPr>
          <p:nvPr/>
        </p:nvPicPr>
        <p:blipFill>
          <a:blip r:embed="rId3"/>
          <a:stretch>
            <a:fillRect/>
          </a:stretch>
        </p:blipFill>
        <p:spPr>
          <a:xfrm>
            <a:off x="583640" y="4857081"/>
            <a:ext cx="23216719" cy="6452603"/>
          </a:xfrm>
          <a:prstGeom prst="rect">
            <a:avLst/>
          </a:prstGeom>
        </p:spPr>
      </p:pic>
    </p:spTree>
    <p:extLst>
      <p:ext uri="{BB962C8B-B14F-4D97-AF65-F5344CB8AC3E}">
        <p14:creationId xmlns:p14="http://schemas.microsoft.com/office/powerpoint/2010/main" val="2299415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p:nvPr/>
        </p:nvSpPr>
        <p:spPr>
          <a:xfrm>
            <a:off x="4518047" y="1108030"/>
            <a:ext cx="12706306" cy="116941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5.3 Presupuestos</a:t>
            </a:r>
          </a:p>
        </p:txBody>
      </p:sp>
      <p:sp>
        <p:nvSpPr>
          <p:cNvPr id="3" name="Google Shape;141;p21">
            <a:extLst>
              <a:ext uri="{FF2B5EF4-FFF2-40B4-BE49-F238E27FC236}">
                <a16:creationId xmlns:a16="http://schemas.microsoft.com/office/drawing/2014/main" id="{37B5FECA-E941-45DE-B437-63D40CE46018}"/>
              </a:ext>
            </a:extLst>
          </p:cNvPr>
          <p:cNvSpPr txBox="1"/>
          <p:nvPr/>
        </p:nvSpPr>
        <p:spPr>
          <a:xfrm>
            <a:off x="2500323" y="3579858"/>
            <a:ext cx="19383353" cy="5786058"/>
          </a:xfrm>
          <a:prstGeom prst="rect">
            <a:avLst/>
          </a:prstGeom>
          <a:noFill/>
          <a:ln>
            <a:noFill/>
          </a:ln>
        </p:spPr>
        <p:txBody>
          <a:bodyPr spcFirstLastPara="1" wrap="square" lIns="243800" tIns="121850" rIns="243800" bIns="121850" anchor="t" anchorCtr="0">
            <a:spAutoFit/>
          </a:bodyPr>
          <a:lstStyle/>
          <a:p>
            <a:r>
              <a:rPr lang="es-ES" sz="6000" b="1" i="0" u="none" strike="noStrike" cap="none" dirty="0">
                <a:solidFill>
                  <a:srgbClr val="FD6B07"/>
                </a:solidFill>
                <a:latin typeface="Arial"/>
                <a:ea typeface="Arial"/>
                <a:cs typeface="Arial"/>
                <a:sym typeface="Arial"/>
              </a:rPr>
              <a:t>5.3.1 Presupuesto de Costos Operacionales.</a:t>
            </a:r>
            <a:endParaRPr lang="es-ES" sz="6000" dirty="0"/>
          </a:p>
          <a:p>
            <a:pPr marL="0" marR="0" lvl="0" indent="0" rtl="0">
              <a:lnSpc>
                <a:spcPct val="100000"/>
              </a:lnSpc>
              <a:spcBef>
                <a:spcPts val="0"/>
              </a:spcBef>
              <a:spcAft>
                <a:spcPts val="0"/>
              </a:spcAft>
              <a:buNone/>
            </a:pPr>
            <a:endParaRPr lang="es-CO" sz="6000" b="1" i="0" u="none" strike="noStrike" cap="none" dirty="0">
              <a:solidFill>
                <a:srgbClr val="FD6B07"/>
              </a:solidFill>
              <a:latin typeface="Arial"/>
              <a:ea typeface="Arial"/>
              <a:cs typeface="Arial"/>
              <a:sym typeface="Arial"/>
            </a:endParaRPr>
          </a:p>
          <a:p>
            <a:pPr marL="0" marR="0" lvl="0" indent="0" rtl="0">
              <a:lnSpc>
                <a:spcPct val="100000"/>
              </a:lnSpc>
              <a:spcBef>
                <a:spcPts val="0"/>
              </a:spcBef>
              <a:spcAft>
                <a:spcPts val="0"/>
              </a:spcAft>
              <a:buNone/>
            </a:pPr>
            <a:endParaRPr lang="es-CO" sz="6000" b="1" i="0" u="none" strike="noStrike" cap="none" dirty="0">
              <a:solidFill>
                <a:srgbClr val="FD6B07"/>
              </a:solidFill>
              <a:latin typeface="Arial"/>
              <a:ea typeface="Arial"/>
              <a:cs typeface="Arial"/>
              <a:sym typeface="Aria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dirty="0">
              <a:solidFill>
                <a:srgbClr val="FD6B07"/>
              </a:solidFill>
            </a:endParaRPr>
          </a:p>
        </p:txBody>
      </p:sp>
      <p:pic>
        <p:nvPicPr>
          <p:cNvPr id="4" name="Imagen 3">
            <a:extLst>
              <a:ext uri="{FF2B5EF4-FFF2-40B4-BE49-F238E27FC236}">
                <a16:creationId xmlns:a16="http://schemas.microsoft.com/office/drawing/2014/main" id="{C41FB9A3-5046-460A-A02A-8F6FD15A10AC}"/>
              </a:ext>
            </a:extLst>
          </p:cNvPr>
          <p:cNvPicPr>
            <a:picLocks noChangeAspect="1"/>
          </p:cNvPicPr>
          <p:nvPr/>
        </p:nvPicPr>
        <p:blipFill>
          <a:blip r:embed="rId3"/>
          <a:stretch>
            <a:fillRect/>
          </a:stretch>
        </p:blipFill>
        <p:spPr>
          <a:xfrm>
            <a:off x="2067925" y="5073148"/>
            <a:ext cx="20248147" cy="9798802"/>
          </a:xfrm>
          <a:prstGeom prst="rect">
            <a:avLst/>
          </a:prstGeom>
        </p:spPr>
      </p:pic>
    </p:spTree>
    <p:extLst>
      <p:ext uri="{BB962C8B-B14F-4D97-AF65-F5344CB8AC3E}">
        <p14:creationId xmlns:p14="http://schemas.microsoft.com/office/powerpoint/2010/main" val="2909787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1;p21">
            <a:extLst>
              <a:ext uri="{FF2B5EF4-FFF2-40B4-BE49-F238E27FC236}">
                <a16:creationId xmlns:a16="http://schemas.microsoft.com/office/drawing/2014/main" id="{06E0737C-DBB1-40C6-82E8-E92F025499A0}"/>
              </a:ext>
            </a:extLst>
          </p:cNvPr>
          <p:cNvSpPr txBox="1"/>
          <p:nvPr/>
        </p:nvSpPr>
        <p:spPr>
          <a:xfrm>
            <a:off x="5000647" y="1192251"/>
            <a:ext cx="19383353" cy="3939399"/>
          </a:xfrm>
          <a:prstGeom prst="rect">
            <a:avLst/>
          </a:prstGeom>
          <a:noFill/>
          <a:ln>
            <a:noFill/>
          </a:ln>
        </p:spPr>
        <p:txBody>
          <a:bodyPr spcFirstLastPara="1" wrap="square" lIns="243800" tIns="121850" rIns="243800" bIns="121850" anchor="t" anchorCtr="0">
            <a:spAutoFit/>
          </a:bodyPr>
          <a:lstStyle/>
          <a:p>
            <a:pPr marL="0" marR="0" lvl="0" indent="0"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5.3.2 Presupuesto de Ventas.</a:t>
            </a:r>
          </a:p>
          <a:p>
            <a:pPr marL="0" marR="0" lvl="0" indent="0" rtl="0">
              <a:lnSpc>
                <a:spcPct val="100000"/>
              </a:lnSpc>
              <a:spcBef>
                <a:spcPts val="0"/>
              </a:spcBef>
              <a:spcAft>
                <a:spcPts val="0"/>
              </a:spcAft>
              <a:buNone/>
            </a:pPr>
            <a:r>
              <a:rPr lang="es-CO" sz="6000" b="1" dirty="0">
                <a:solidFill>
                  <a:srgbClr val="FD6B07"/>
                </a:solidFill>
              </a:rPr>
              <a:t>         (</a:t>
            </a:r>
            <a:r>
              <a:rPr lang="es-CO" sz="4800" b="1" i="1" dirty="0">
                <a:solidFill>
                  <a:srgbClr val="FD6B07"/>
                </a:solidFill>
              </a:rPr>
              <a:t>proyección de ingresos</a:t>
            </a:r>
            <a:r>
              <a:rPr lang="es-CO" sz="6000" b="1" dirty="0">
                <a:solidFill>
                  <a:srgbClr val="FD6B07"/>
                </a:solidFill>
              </a:rPr>
              <a:t>)</a:t>
            </a:r>
          </a:p>
          <a:p>
            <a:pPr marL="0" marR="0" lvl="0" indent="0" rtl="0">
              <a:lnSpc>
                <a:spcPct val="100000"/>
              </a:lnSpc>
              <a:spcBef>
                <a:spcPts val="0"/>
              </a:spcBef>
              <a:spcAft>
                <a:spcPts val="0"/>
              </a:spcAft>
              <a:buNone/>
            </a:pPr>
            <a:endParaRPr lang="es-CO" sz="6000" b="1" dirty="0">
              <a:solidFill>
                <a:srgbClr val="FD6B07"/>
              </a:solidFill>
            </a:endParaRPr>
          </a:p>
          <a:p>
            <a:pPr marL="0" marR="0" lvl="0" indent="0" rtl="0">
              <a:lnSpc>
                <a:spcPct val="100000"/>
              </a:lnSpc>
              <a:spcBef>
                <a:spcPts val="0"/>
              </a:spcBef>
              <a:spcAft>
                <a:spcPts val="0"/>
              </a:spcAft>
              <a:buNone/>
            </a:pPr>
            <a:endParaRPr lang="es-CO" sz="6000" b="1" dirty="0">
              <a:solidFill>
                <a:srgbClr val="FD6B07"/>
              </a:solidFill>
            </a:endParaRPr>
          </a:p>
        </p:txBody>
      </p:sp>
      <p:pic>
        <p:nvPicPr>
          <p:cNvPr id="5" name="Imagen 4">
            <a:extLst>
              <a:ext uri="{FF2B5EF4-FFF2-40B4-BE49-F238E27FC236}">
                <a16:creationId xmlns:a16="http://schemas.microsoft.com/office/drawing/2014/main" id="{B226E812-0CC7-4EB4-99D4-30BE733FA1EB}"/>
              </a:ext>
            </a:extLst>
          </p:cNvPr>
          <p:cNvPicPr>
            <a:picLocks noChangeAspect="1"/>
          </p:cNvPicPr>
          <p:nvPr/>
        </p:nvPicPr>
        <p:blipFill>
          <a:blip r:embed="rId2"/>
          <a:stretch>
            <a:fillRect/>
          </a:stretch>
        </p:blipFill>
        <p:spPr>
          <a:xfrm>
            <a:off x="1175582" y="4363383"/>
            <a:ext cx="22646946" cy="5010582"/>
          </a:xfrm>
          <a:prstGeom prst="rect">
            <a:avLst/>
          </a:prstGeom>
        </p:spPr>
      </p:pic>
    </p:spTree>
    <p:extLst>
      <p:ext uri="{BB962C8B-B14F-4D97-AF65-F5344CB8AC3E}">
        <p14:creationId xmlns:p14="http://schemas.microsoft.com/office/powerpoint/2010/main" val="3773271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p:nvPr/>
        </p:nvSpPr>
        <p:spPr>
          <a:xfrm>
            <a:off x="5838847" y="941115"/>
            <a:ext cx="12706306"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5.4 Tabla de Precios Proyectados (cálculo) </a:t>
            </a:r>
            <a:endParaRPr dirty="0"/>
          </a:p>
        </p:txBody>
      </p:sp>
      <p:pic>
        <p:nvPicPr>
          <p:cNvPr id="3" name="Imagen 2">
            <a:extLst>
              <a:ext uri="{FF2B5EF4-FFF2-40B4-BE49-F238E27FC236}">
                <a16:creationId xmlns:a16="http://schemas.microsoft.com/office/drawing/2014/main" id="{50EBAD62-14D6-4ED6-8378-88A0B6CD0C96}"/>
              </a:ext>
            </a:extLst>
          </p:cNvPr>
          <p:cNvPicPr>
            <a:picLocks noChangeAspect="1"/>
          </p:cNvPicPr>
          <p:nvPr/>
        </p:nvPicPr>
        <p:blipFill>
          <a:blip r:embed="rId3"/>
          <a:stretch>
            <a:fillRect/>
          </a:stretch>
        </p:blipFill>
        <p:spPr>
          <a:xfrm>
            <a:off x="3673643" y="3932404"/>
            <a:ext cx="16072248" cy="10024228"/>
          </a:xfrm>
          <a:prstGeom prst="rect">
            <a:avLst/>
          </a:prstGeom>
        </p:spPr>
      </p:pic>
    </p:spTree>
    <p:extLst>
      <p:ext uri="{BB962C8B-B14F-4D97-AF65-F5344CB8AC3E}">
        <p14:creationId xmlns:p14="http://schemas.microsoft.com/office/powerpoint/2010/main" val="57243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8441E07-E486-43B6-8E95-11EA94659E77}"/>
              </a:ext>
            </a:extLst>
          </p:cNvPr>
          <p:cNvPicPr>
            <a:picLocks noChangeAspect="1"/>
          </p:cNvPicPr>
          <p:nvPr/>
        </p:nvPicPr>
        <p:blipFill>
          <a:blip r:embed="rId2"/>
          <a:stretch>
            <a:fillRect/>
          </a:stretch>
        </p:blipFill>
        <p:spPr>
          <a:xfrm>
            <a:off x="3719373" y="3783262"/>
            <a:ext cx="16945254" cy="10991516"/>
          </a:xfrm>
          <a:prstGeom prst="rect">
            <a:avLst/>
          </a:prstGeom>
        </p:spPr>
      </p:pic>
    </p:spTree>
    <p:extLst>
      <p:ext uri="{BB962C8B-B14F-4D97-AF65-F5344CB8AC3E}">
        <p14:creationId xmlns:p14="http://schemas.microsoft.com/office/powerpoint/2010/main" val="3502627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9F99507-B841-4998-A14E-B0036F1CEA6B}"/>
              </a:ext>
            </a:extLst>
          </p:cNvPr>
          <p:cNvPicPr>
            <a:picLocks noChangeAspect="1"/>
          </p:cNvPicPr>
          <p:nvPr/>
        </p:nvPicPr>
        <p:blipFill>
          <a:blip r:embed="rId2"/>
          <a:stretch>
            <a:fillRect/>
          </a:stretch>
        </p:blipFill>
        <p:spPr>
          <a:xfrm>
            <a:off x="3659216" y="3804819"/>
            <a:ext cx="17065568" cy="11234654"/>
          </a:xfrm>
          <a:prstGeom prst="rect">
            <a:avLst/>
          </a:prstGeom>
        </p:spPr>
      </p:pic>
    </p:spTree>
    <p:extLst>
      <p:ext uri="{BB962C8B-B14F-4D97-AF65-F5344CB8AC3E}">
        <p14:creationId xmlns:p14="http://schemas.microsoft.com/office/powerpoint/2010/main" val="3781810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p:nvPr/>
        </p:nvSpPr>
        <p:spPr>
          <a:xfrm>
            <a:off x="5838847" y="810487"/>
            <a:ext cx="12706306"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5.5 Financiación y Costo </a:t>
            </a:r>
          </a:p>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de Capital del Proyecto</a:t>
            </a:r>
            <a:endParaRPr dirty="0"/>
          </a:p>
        </p:txBody>
      </p:sp>
      <p:pic>
        <p:nvPicPr>
          <p:cNvPr id="3" name="Imagen 2">
            <a:extLst>
              <a:ext uri="{FF2B5EF4-FFF2-40B4-BE49-F238E27FC236}">
                <a16:creationId xmlns:a16="http://schemas.microsoft.com/office/drawing/2014/main" id="{2167F3BE-2D25-4870-962D-3ECD5B90FDCD}"/>
              </a:ext>
            </a:extLst>
          </p:cNvPr>
          <p:cNvPicPr>
            <a:picLocks noChangeAspect="1"/>
          </p:cNvPicPr>
          <p:nvPr/>
        </p:nvPicPr>
        <p:blipFill>
          <a:blip r:embed="rId3"/>
          <a:stretch>
            <a:fillRect/>
          </a:stretch>
        </p:blipFill>
        <p:spPr>
          <a:xfrm>
            <a:off x="865570" y="4014240"/>
            <a:ext cx="10948691" cy="4100392"/>
          </a:xfrm>
          <a:prstGeom prst="rect">
            <a:avLst/>
          </a:prstGeom>
        </p:spPr>
      </p:pic>
      <p:pic>
        <p:nvPicPr>
          <p:cNvPr id="5" name="Imagen 4">
            <a:extLst>
              <a:ext uri="{FF2B5EF4-FFF2-40B4-BE49-F238E27FC236}">
                <a16:creationId xmlns:a16="http://schemas.microsoft.com/office/drawing/2014/main" id="{38892CEA-E91E-4A04-922E-8C0838973397}"/>
              </a:ext>
            </a:extLst>
          </p:cNvPr>
          <p:cNvPicPr>
            <a:picLocks noChangeAspect="1"/>
          </p:cNvPicPr>
          <p:nvPr/>
        </p:nvPicPr>
        <p:blipFill>
          <a:blip r:embed="rId4"/>
          <a:stretch>
            <a:fillRect/>
          </a:stretch>
        </p:blipFill>
        <p:spPr>
          <a:xfrm>
            <a:off x="13123193" y="3483661"/>
            <a:ext cx="7852339" cy="11805837"/>
          </a:xfrm>
          <a:prstGeom prst="rect">
            <a:avLst/>
          </a:prstGeom>
        </p:spPr>
      </p:pic>
    </p:spTree>
    <p:extLst>
      <p:ext uri="{BB962C8B-B14F-4D97-AF65-F5344CB8AC3E}">
        <p14:creationId xmlns:p14="http://schemas.microsoft.com/office/powerpoint/2010/main" val="3996100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4"/>
          <p:cNvSpPr txBox="1"/>
          <p:nvPr/>
        </p:nvSpPr>
        <p:spPr>
          <a:xfrm>
            <a:off x="4377039" y="1747496"/>
            <a:ext cx="16426480"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1.4 Objetivo General y Específicos</a:t>
            </a:r>
            <a:endParaRPr dirty="0"/>
          </a:p>
          <a:p>
            <a:pPr marL="0" marR="0" lvl="0" indent="0" algn="ctr" rtl="0">
              <a:lnSpc>
                <a:spcPct val="100000"/>
              </a:lnSpc>
              <a:spcBef>
                <a:spcPts val="0"/>
              </a:spcBef>
              <a:spcAft>
                <a:spcPts val="0"/>
              </a:spcAft>
              <a:buNone/>
            </a:pPr>
            <a:endParaRPr sz="6000" b="0" i="0" u="none" strike="noStrike" cap="none" dirty="0">
              <a:solidFill>
                <a:srgbClr val="000000"/>
              </a:solidFill>
              <a:latin typeface="Arial"/>
              <a:ea typeface="Arial"/>
              <a:cs typeface="Arial"/>
              <a:sym typeface="Arial"/>
            </a:endParaRPr>
          </a:p>
        </p:txBody>
      </p:sp>
      <p:sp>
        <p:nvSpPr>
          <p:cNvPr id="4" name="CuadroTexto 3">
            <a:extLst>
              <a:ext uri="{FF2B5EF4-FFF2-40B4-BE49-F238E27FC236}">
                <a16:creationId xmlns:a16="http://schemas.microsoft.com/office/drawing/2014/main" id="{45C46484-FEB4-4DDF-903C-7398FBB41D22}"/>
              </a:ext>
            </a:extLst>
          </p:cNvPr>
          <p:cNvSpPr txBox="1"/>
          <p:nvPr/>
        </p:nvSpPr>
        <p:spPr>
          <a:xfrm>
            <a:off x="2820720" y="5681092"/>
            <a:ext cx="18742559" cy="5447132"/>
          </a:xfrm>
          <a:prstGeom prst="rect">
            <a:avLst/>
          </a:prstGeom>
          <a:noFill/>
        </p:spPr>
        <p:txBody>
          <a:bodyPr wrap="square">
            <a:spAutoFit/>
          </a:bodyPr>
          <a:lstStyle/>
          <a:p>
            <a:pPr algn="just">
              <a:lnSpc>
                <a:spcPct val="107000"/>
              </a:lnSpc>
              <a:spcAft>
                <a:spcPts val="800"/>
              </a:spcAft>
            </a:pPr>
            <a:r>
              <a:rPr lang="es-CO" sz="6600" dirty="0">
                <a:solidFill>
                  <a:schemeClr val="accent6"/>
                </a:solidFill>
                <a:effectLst/>
                <a:latin typeface="+mn-lt"/>
                <a:ea typeface="Calibri" panose="020F0502020204030204" pitchFamily="34" charset="0"/>
                <a:cs typeface="Times New Roman" panose="02020603050405020304" pitchFamily="18" charset="0"/>
              </a:rPr>
              <a:t>Crear un sistema de inventario web con un software para el registro y consulta de inventarios, ventas, usuarios, pedidos, proveedores, entre otros, así mismo solicitar pedidos con sus respectivos controles.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p:nvPr/>
        </p:nvSpPr>
        <p:spPr>
          <a:xfrm>
            <a:off x="5838847" y="1267687"/>
            <a:ext cx="12706306" cy="116941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5.6 Flujo de Caja Proyectado</a:t>
            </a:r>
            <a:endParaRPr dirty="0"/>
          </a:p>
        </p:txBody>
      </p:sp>
      <p:pic>
        <p:nvPicPr>
          <p:cNvPr id="5" name="Imagen 4">
            <a:extLst>
              <a:ext uri="{FF2B5EF4-FFF2-40B4-BE49-F238E27FC236}">
                <a16:creationId xmlns:a16="http://schemas.microsoft.com/office/drawing/2014/main" id="{213CBF9D-F797-4BE2-A9A6-68E0997E83F3}"/>
              </a:ext>
            </a:extLst>
          </p:cNvPr>
          <p:cNvPicPr>
            <a:picLocks noChangeAspect="1"/>
          </p:cNvPicPr>
          <p:nvPr/>
        </p:nvPicPr>
        <p:blipFill>
          <a:blip r:embed="rId3"/>
          <a:stretch>
            <a:fillRect/>
          </a:stretch>
        </p:blipFill>
        <p:spPr>
          <a:xfrm>
            <a:off x="7650579" y="3524835"/>
            <a:ext cx="8327357" cy="12052754"/>
          </a:xfrm>
          <a:prstGeom prst="rect">
            <a:avLst/>
          </a:prstGeom>
        </p:spPr>
      </p:pic>
    </p:spTree>
    <p:extLst>
      <p:ext uri="{BB962C8B-B14F-4D97-AF65-F5344CB8AC3E}">
        <p14:creationId xmlns:p14="http://schemas.microsoft.com/office/powerpoint/2010/main" val="378808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p:nvPr/>
        </p:nvSpPr>
        <p:spPr>
          <a:xfrm>
            <a:off x="5838847" y="745172"/>
            <a:ext cx="12706306"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5.7 Análisis de Viabilidad</a:t>
            </a:r>
          </a:p>
          <a:p>
            <a:pPr marL="0" marR="0" lvl="0" indent="0" algn="ctr" rtl="0">
              <a:lnSpc>
                <a:spcPct val="100000"/>
              </a:lnSpc>
              <a:spcBef>
                <a:spcPts val="0"/>
              </a:spcBef>
              <a:spcAft>
                <a:spcPts val="0"/>
              </a:spcAft>
              <a:buNone/>
            </a:pPr>
            <a:r>
              <a:rPr lang="es-CO" sz="6000" b="1" dirty="0">
                <a:solidFill>
                  <a:srgbClr val="FD6B07"/>
                </a:solidFill>
              </a:rPr>
              <a:t>Financiera (indicadores)</a:t>
            </a:r>
            <a:endParaRPr dirty="0"/>
          </a:p>
        </p:txBody>
      </p:sp>
      <p:pic>
        <p:nvPicPr>
          <p:cNvPr id="3" name="Imagen 2">
            <a:extLst>
              <a:ext uri="{FF2B5EF4-FFF2-40B4-BE49-F238E27FC236}">
                <a16:creationId xmlns:a16="http://schemas.microsoft.com/office/drawing/2014/main" id="{9A87071E-0FCE-4CAD-8F52-739215610DBF}"/>
              </a:ext>
            </a:extLst>
          </p:cNvPr>
          <p:cNvPicPr>
            <a:picLocks noChangeAspect="1"/>
          </p:cNvPicPr>
          <p:nvPr/>
        </p:nvPicPr>
        <p:blipFill>
          <a:blip r:embed="rId3"/>
          <a:stretch>
            <a:fillRect/>
          </a:stretch>
        </p:blipFill>
        <p:spPr>
          <a:xfrm>
            <a:off x="4151661" y="3896259"/>
            <a:ext cx="16080677" cy="11106569"/>
          </a:xfrm>
          <a:prstGeom prst="rect">
            <a:avLst/>
          </a:prstGeom>
        </p:spPr>
      </p:pic>
    </p:spTree>
    <p:extLst>
      <p:ext uri="{BB962C8B-B14F-4D97-AF65-F5344CB8AC3E}">
        <p14:creationId xmlns:p14="http://schemas.microsoft.com/office/powerpoint/2010/main" val="4267350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4"/>
          <p:cNvSpPr txBox="1"/>
          <p:nvPr/>
        </p:nvSpPr>
        <p:spPr>
          <a:xfrm>
            <a:off x="3030839" y="1391896"/>
            <a:ext cx="16426480" cy="2092739"/>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Otros</a:t>
            </a:r>
            <a:endParaRPr dirty="0"/>
          </a:p>
          <a:p>
            <a:pPr marL="0" marR="0" lvl="0" indent="0" algn="ctr" rtl="0">
              <a:lnSpc>
                <a:spcPct val="100000"/>
              </a:lnSpc>
              <a:spcBef>
                <a:spcPts val="0"/>
              </a:spcBef>
              <a:spcAft>
                <a:spcPts val="0"/>
              </a:spcAft>
              <a:buNone/>
            </a:pPr>
            <a:endParaRPr sz="6000" b="0" i="0" u="none" strike="noStrike" cap="none" dirty="0">
              <a:solidFill>
                <a:srgbClr val="000000"/>
              </a:solidFill>
              <a:latin typeface="Arial"/>
              <a:ea typeface="Arial"/>
              <a:cs typeface="Arial"/>
              <a:sym typeface="Arial"/>
            </a:endParaRPr>
          </a:p>
        </p:txBody>
      </p:sp>
      <p:sp>
        <p:nvSpPr>
          <p:cNvPr id="3" name="Google Shape;47;p3">
            <a:extLst>
              <a:ext uri="{FF2B5EF4-FFF2-40B4-BE49-F238E27FC236}">
                <a16:creationId xmlns:a16="http://schemas.microsoft.com/office/drawing/2014/main" id="{0C2C5D6C-C3D0-470F-9B68-4A3FC323F760}"/>
              </a:ext>
            </a:extLst>
          </p:cNvPr>
          <p:cNvSpPr txBox="1"/>
          <p:nvPr/>
        </p:nvSpPr>
        <p:spPr>
          <a:xfrm>
            <a:off x="2766871" y="4607153"/>
            <a:ext cx="14203003" cy="10679705"/>
          </a:xfrm>
          <a:prstGeom prst="rect">
            <a:avLst/>
          </a:prstGeom>
          <a:noFill/>
          <a:ln>
            <a:noFill/>
          </a:ln>
        </p:spPr>
        <p:txBody>
          <a:bodyPr spcFirstLastPara="1" wrap="square" lIns="243800" tIns="121850" rIns="243800" bIns="121850" anchor="t" anchorCtr="0">
            <a:spAutoFit/>
          </a:bodyPr>
          <a:lstStyle/>
          <a:p>
            <a:pPr marL="0" marR="0" lvl="0" indent="0" rtl="0">
              <a:lnSpc>
                <a:spcPct val="100000"/>
              </a:lnSpc>
              <a:spcBef>
                <a:spcPts val="0"/>
              </a:spcBef>
              <a:spcAft>
                <a:spcPts val="0"/>
              </a:spcAft>
              <a:buNone/>
            </a:pPr>
            <a:r>
              <a:rPr lang="es-CO" sz="6000" b="1" dirty="0">
                <a:solidFill>
                  <a:srgbClr val="FD6B07"/>
                </a:solidFill>
              </a:rPr>
              <a:t>1.5 Perfil del Cliente.</a:t>
            </a:r>
          </a:p>
          <a:p>
            <a:pPr marL="0" marR="0" lvl="0" indent="0" rtl="0">
              <a:lnSpc>
                <a:spcPct val="100000"/>
              </a:lnSpc>
              <a:spcBef>
                <a:spcPts val="0"/>
              </a:spcBef>
              <a:spcAft>
                <a:spcPts val="0"/>
              </a:spcAft>
              <a:buNone/>
            </a:pPr>
            <a:r>
              <a:rPr lang="es-CO" sz="6000" dirty="0">
                <a:solidFill>
                  <a:srgbClr val="FD6B07"/>
                </a:solidFill>
              </a:rPr>
              <a:t>Aquellos negocios como misceláneas que se encuentran en Soacha </a:t>
            </a:r>
          </a:p>
          <a:p>
            <a:pPr marL="0" marR="0" lvl="0" indent="0" rtl="0">
              <a:lnSpc>
                <a:spcPct val="100000"/>
              </a:lnSpc>
              <a:spcBef>
                <a:spcPts val="0"/>
              </a:spcBef>
              <a:spcAft>
                <a:spcPts val="0"/>
              </a:spcAft>
              <a:buNone/>
            </a:pPr>
            <a:endParaRPr lang="es-CO" sz="6000" b="1" dirty="0">
              <a:solidFill>
                <a:srgbClr val="FD6B07"/>
              </a:solidFill>
            </a:endParaRPr>
          </a:p>
          <a:p>
            <a:r>
              <a:rPr lang="es-CO" sz="6000" b="1" dirty="0">
                <a:solidFill>
                  <a:srgbClr val="FD6B07"/>
                </a:solidFill>
              </a:rPr>
              <a:t>1.6 Antecedentes (</a:t>
            </a:r>
            <a:r>
              <a:rPr lang="es-CO" sz="4800" b="1" i="1" dirty="0">
                <a:solidFill>
                  <a:srgbClr val="FD6B07"/>
                </a:solidFill>
              </a:rPr>
              <a:t>si los hay…</a:t>
            </a:r>
            <a:r>
              <a:rPr lang="es-CO" sz="6000" b="1" dirty="0">
                <a:solidFill>
                  <a:srgbClr val="FD6B07"/>
                </a:solidFill>
              </a:rPr>
              <a:t>)</a:t>
            </a:r>
          </a:p>
          <a:p>
            <a:r>
              <a:rPr lang="es-CO" sz="4800" dirty="0">
                <a:solidFill>
                  <a:srgbClr val="FD6B07"/>
                </a:solidFill>
              </a:rPr>
              <a:t>Los sistemas de inventario han sido necesarios en muchos casos ya sea para empresas, negocios como tiendas de barrio, misceláneas, colegios, universidades, iglesias, etc.; debido a ello se ha llegado a requerir sistemas de inventario diseñados para cada tipo de necesidad.</a:t>
            </a:r>
          </a:p>
          <a:p>
            <a:endParaRPr lang="es-CO" sz="3000" dirty="0">
              <a:solidFill>
                <a:srgbClr val="FD6B07"/>
              </a:solidFill>
            </a:endParaRPr>
          </a:p>
          <a:p>
            <a:pPr marL="0" marR="0" lvl="0" indent="0" rtl="0">
              <a:lnSpc>
                <a:spcPct val="100000"/>
              </a:lnSpc>
              <a:spcBef>
                <a:spcPts val="0"/>
              </a:spcBef>
              <a:spcAft>
                <a:spcPts val="0"/>
              </a:spcAft>
              <a:buNone/>
            </a:pPr>
            <a:endParaRPr lang="es-CO" sz="6000" b="1" dirty="0">
              <a:solidFill>
                <a:srgbClr val="FD6B07"/>
              </a:solidFill>
            </a:endParaRPr>
          </a:p>
        </p:txBody>
      </p:sp>
    </p:spTree>
    <p:extLst>
      <p:ext uri="{BB962C8B-B14F-4D97-AF65-F5344CB8AC3E}">
        <p14:creationId xmlns:p14="http://schemas.microsoft.com/office/powerpoint/2010/main" val="1062613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5"/>
          <p:cNvSpPr txBox="1"/>
          <p:nvPr/>
        </p:nvSpPr>
        <p:spPr>
          <a:xfrm>
            <a:off x="2942797" y="9491784"/>
            <a:ext cx="18498406" cy="3200769"/>
          </a:xfrm>
          <a:prstGeom prst="rect">
            <a:avLst/>
          </a:prstGeom>
          <a:noFill/>
          <a:ln>
            <a:noFill/>
          </a:ln>
        </p:spPr>
        <p:txBody>
          <a:bodyPr spcFirstLastPara="1" wrap="square" lIns="243800" tIns="121850" rIns="243800" bIns="121850" anchor="t" anchorCtr="0">
            <a:spAutoFit/>
          </a:bodyPr>
          <a:lstStyle/>
          <a:p>
            <a:pPr marL="38100" marR="38100" lvl="0" indent="12700" algn="ctr" rtl="0">
              <a:lnSpc>
                <a:spcPct val="80000"/>
              </a:lnSpc>
              <a:spcBef>
                <a:spcPts val="0"/>
              </a:spcBef>
              <a:spcAft>
                <a:spcPts val="0"/>
              </a:spcAft>
              <a:buNone/>
            </a:pPr>
            <a:r>
              <a:rPr lang="es-CO" sz="8000" b="0" i="0" u="sng" strike="noStrike" cap="none" dirty="0">
                <a:solidFill>
                  <a:schemeClr val="accent2"/>
                </a:solidFill>
                <a:latin typeface="Calibri"/>
                <a:ea typeface="Calibri"/>
                <a:cs typeface="Calibri"/>
                <a:sym typeface="Calibri"/>
              </a:rPr>
              <a:t>Capítulo 2. </a:t>
            </a:r>
            <a:endParaRPr dirty="0"/>
          </a:p>
          <a:p>
            <a:pPr marL="38100" marR="38100" lvl="0" indent="12700" algn="ctr" rtl="0">
              <a:lnSpc>
                <a:spcPct val="80000"/>
              </a:lnSpc>
              <a:spcBef>
                <a:spcPts val="0"/>
              </a:spcBef>
              <a:spcAft>
                <a:spcPts val="0"/>
              </a:spcAft>
              <a:buNone/>
            </a:pPr>
            <a:r>
              <a:rPr lang="es-CO" sz="8000" b="0" i="0" u="sng" strike="noStrike" cap="none" dirty="0">
                <a:solidFill>
                  <a:schemeClr val="accent2"/>
                </a:solidFill>
                <a:latin typeface="Calibri"/>
                <a:ea typeface="Calibri"/>
                <a:cs typeface="Calibri"/>
                <a:sym typeface="Calibri"/>
              </a:rPr>
              <a:t>Estudio de Mercados</a:t>
            </a:r>
            <a:endParaRPr sz="8000" b="0" i="0" u="sng" strike="noStrike" cap="none" dirty="0">
              <a:solidFill>
                <a:schemeClr val="accent2"/>
              </a:solidFill>
              <a:latin typeface="Calibri"/>
              <a:ea typeface="Calibri"/>
              <a:cs typeface="Calibri"/>
              <a:sym typeface="Calibri"/>
            </a:endParaRPr>
          </a:p>
          <a:p>
            <a:pPr marL="38100" marR="38100" lvl="0" indent="12700" algn="ctr" rtl="0">
              <a:lnSpc>
                <a:spcPct val="80000"/>
              </a:lnSpc>
              <a:spcBef>
                <a:spcPts val="0"/>
              </a:spcBef>
              <a:spcAft>
                <a:spcPts val="0"/>
              </a:spcAft>
              <a:buClr>
                <a:srgbClr val="FFFFFF"/>
              </a:buClr>
              <a:buSzPts val="8000"/>
              <a:buFont typeface="Calibri"/>
              <a:buNone/>
            </a:pPr>
            <a:endParaRPr sz="8000" b="0" i="0" u="none" strike="noStrike" cap="none" dirty="0">
              <a:solidFill>
                <a:schemeClr val="dk1"/>
              </a:solidFill>
              <a:latin typeface="Calibri"/>
              <a:ea typeface="Calibri"/>
              <a:cs typeface="Calibri"/>
              <a:sym typeface="Calibri"/>
            </a:endParaRPr>
          </a:p>
        </p:txBody>
      </p:sp>
      <p:pic>
        <p:nvPicPr>
          <p:cNvPr id="58" name="Google Shape;58;p5" descr="El hombre de negocios que usa el teléfono celular con un informe financiero gráfico"/>
          <p:cNvPicPr preferRelativeResize="0"/>
          <p:nvPr/>
        </p:nvPicPr>
        <p:blipFill rotWithShape="1">
          <a:blip r:embed="rId3">
            <a:alphaModFix/>
          </a:blip>
          <a:srcRect/>
          <a:stretch/>
        </p:blipFill>
        <p:spPr>
          <a:xfrm>
            <a:off x="8324008" y="3641103"/>
            <a:ext cx="7080115" cy="5327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6"/>
          <p:cNvSpPr txBox="1"/>
          <p:nvPr/>
        </p:nvSpPr>
        <p:spPr>
          <a:xfrm>
            <a:off x="3978760" y="797927"/>
            <a:ext cx="17012024" cy="116941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2.1 Análisis del Entorno o Sector</a:t>
            </a:r>
          </a:p>
        </p:txBody>
      </p:sp>
      <p:sp>
        <p:nvSpPr>
          <p:cNvPr id="5" name="Google Shape;47;p3">
            <a:extLst>
              <a:ext uri="{FF2B5EF4-FFF2-40B4-BE49-F238E27FC236}">
                <a16:creationId xmlns:a16="http://schemas.microsoft.com/office/drawing/2014/main" id="{F96D0612-D51E-43F2-80BF-B11EA26274AB}"/>
              </a:ext>
            </a:extLst>
          </p:cNvPr>
          <p:cNvSpPr txBox="1"/>
          <p:nvPr/>
        </p:nvSpPr>
        <p:spPr>
          <a:xfrm>
            <a:off x="3228277" y="4583090"/>
            <a:ext cx="17927445" cy="9387044"/>
          </a:xfrm>
          <a:prstGeom prst="rect">
            <a:avLst/>
          </a:prstGeom>
          <a:noFill/>
          <a:ln>
            <a:noFill/>
          </a:ln>
        </p:spPr>
        <p:txBody>
          <a:bodyPr spcFirstLastPara="1" wrap="square" lIns="243800" tIns="121850" rIns="243800" bIns="121850" anchor="t" anchorCtr="0">
            <a:spAutoFit/>
          </a:bodyPr>
          <a:lstStyle/>
          <a:p>
            <a:pPr marL="0" marR="0" lvl="0" indent="0" rtl="0">
              <a:lnSpc>
                <a:spcPct val="100000"/>
              </a:lnSpc>
              <a:spcBef>
                <a:spcPts val="0"/>
              </a:spcBef>
              <a:spcAft>
                <a:spcPts val="0"/>
              </a:spcAft>
              <a:buNone/>
            </a:pPr>
            <a:endParaRPr sz="5400" dirty="0"/>
          </a:p>
          <a:p>
            <a:pPr marL="0" marR="0" lvl="0" indent="0" algn="ctr" rtl="0">
              <a:lnSpc>
                <a:spcPct val="100000"/>
              </a:lnSpc>
              <a:spcBef>
                <a:spcPts val="0"/>
              </a:spcBef>
              <a:spcAft>
                <a:spcPts val="0"/>
              </a:spcAft>
              <a:buNone/>
            </a:pPr>
            <a:r>
              <a:rPr lang="es-CO" sz="5400" b="0" i="0" u="none" strike="noStrike" cap="none" dirty="0">
                <a:solidFill>
                  <a:schemeClr val="accent6"/>
                </a:solidFill>
                <a:latin typeface="Arial"/>
                <a:ea typeface="Arial"/>
                <a:cs typeface="Arial"/>
                <a:sym typeface="Arial"/>
              </a:rPr>
              <a:t>El mercado colombiano del software se encuentra entre los mejores posicionados de Latinoamérica después de Brasil, Méjico y Chile. En Colombia hay casas de software que se dedican al desarrollo de aplicaciones móviles, mantenimiento aplicaciones de software, desarrollo de sistemas web aprovechando los ingenieros de sistemas que hay disponibles en el país, sin dejar de lado a los técnicos y tecnólogos de análisis y desarrollo de sistemas de información quienes cuentan con un amplio conocimiento al respecto.</a:t>
            </a:r>
            <a:endParaRPr sz="5400" b="0" i="0" u="none" strike="noStrike" cap="none" dirty="0">
              <a:solidFill>
                <a:schemeClr val="accent6"/>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6"/>
          <p:cNvSpPr txBox="1"/>
          <p:nvPr/>
        </p:nvSpPr>
        <p:spPr>
          <a:xfrm>
            <a:off x="2937360" y="1204327"/>
            <a:ext cx="17012024" cy="1169410"/>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2.2 Mercado</a:t>
            </a:r>
          </a:p>
        </p:txBody>
      </p:sp>
      <p:sp>
        <p:nvSpPr>
          <p:cNvPr id="3" name="Google Shape;63;p6">
            <a:extLst>
              <a:ext uri="{FF2B5EF4-FFF2-40B4-BE49-F238E27FC236}">
                <a16:creationId xmlns:a16="http://schemas.microsoft.com/office/drawing/2014/main" id="{27B56C20-7115-4832-A2C5-6924266DB24D}"/>
              </a:ext>
            </a:extLst>
          </p:cNvPr>
          <p:cNvSpPr txBox="1"/>
          <p:nvPr/>
        </p:nvSpPr>
        <p:spPr>
          <a:xfrm>
            <a:off x="2355833" y="3756359"/>
            <a:ext cx="17012024" cy="10495039"/>
          </a:xfrm>
          <a:prstGeom prst="rect">
            <a:avLst/>
          </a:prstGeom>
          <a:noFill/>
          <a:ln>
            <a:noFill/>
          </a:ln>
        </p:spPr>
        <p:txBody>
          <a:bodyPr spcFirstLastPara="1" wrap="square" lIns="243800" tIns="121850" rIns="243800" bIns="121850" anchor="t" anchorCtr="0">
            <a:spAutoFit/>
          </a:bodyPr>
          <a:lstStyle/>
          <a:p>
            <a:pPr marL="0" marR="0" lvl="0" indent="0"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2.2.1 Caracterización del Cliente.</a:t>
            </a:r>
          </a:p>
          <a:p>
            <a:pPr marL="0" marR="0" lvl="0" indent="0" rtl="0">
              <a:lnSpc>
                <a:spcPct val="100000"/>
              </a:lnSpc>
              <a:spcBef>
                <a:spcPts val="0"/>
              </a:spcBef>
              <a:spcAft>
                <a:spcPts val="0"/>
              </a:spcAft>
              <a:buNone/>
            </a:pPr>
            <a:r>
              <a:rPr lang="es-CO" sz="3600" b="1" dirty="0">
                <a:solidFill>
                  <a:srgbClr val="FD6B07"/>
                </a:solidFill>
              </a:rPr>
              <a:t>Los pequeños negocios que no cuentan con un sistema de inventario.</a:t>
            </a:r>
          </a:p>
          <a:p>
            <a:pPr marL="0" marR="0" lvl="0" indent="0" rtl="0">
              <a:lnSpc>
                <a:spcPct val="100000"/>
              </a:lnSpc>
              <a:spcBef>
                <a:spcPts val="0"/>
              </a:spcBef>
              <a:spcAft>
                <a:spcPts val="0"/>
              </a:spcAft>
              <a:buNone/>
            </a:pPr>
            <a:endParaRPr lang="es-CO" sz="3000" b="1" dirty="0">
              <a:solidFill>
                <a:srgbClr val="FD6B07"/>
              </a:solidFill>
            </a:endParaRPr>
          </a:p>
          <a:p>
            <a:pPr marL="0" marR="0" lvl="0" indent="0" rtl="0">
              <a:lnSpc>
                <a:spcPct val="100000"/>
              </a:lnSpc>
              <a:spcBef>
                <a:spcPts val="0"/>
              </a:spcBef>
              <a:spcAft>
                <a:spcPts val="0"/>
              </a:spcAft>
              <a:buNone/>
            </a:pPr>
            <a:r>
              <a:rPr lang="es-CO" sz="6000" b="1" dirty="0">
                <a:solidFill>
                  <a:srgbClr val="FD6B07"/>
                </a:solidFill>
              </a:rPr>
              <a:t>2.2.2 Mercado Potencial.</a:t>
            </a:r>
          </a:p>
          <a:p>
            <a:pPr marL="0" marR="0" lvl="0" indent="0" rtl="0">
              <a:lnSpc>
                <a:spcPct val="100000"/>
              </a:lnSpc>
              <a:spcBef>
                <a:spcPts val="0"/>
              </a:spcBef>
              <a:spcAft>
                <a:spcPts val="0"/>
              </a:spcAft>
              <a:buNone/>
            </a:pPr>
            <a:r>
              <a:rPr lang="es-CO" sz="3000" b="1" i="0" u="none" strike="noStrike" cap="none" dirty="0">
                <a:solidFill>
                  <a:srgbClr val="FD6B07"/>
                </a:solidFill>
                <a:latin typeface="Arial"/>
                <a:ea typeface="Arial"/>
                <a:cs typeface="Arial"/>
                <a:sym typeface="Arial"/>
              </a:rPr>
              <a:t>El mercado objetivo está en primer lugar para todas las misceláneas del municipio de Soacha, las cuales tiene variedad de productos que requieren ser sistematizados para llevar un mejor registro de los mismos, puesto que se observa en el municipio carencia de un sistema de información para el registro de inventarios o cuenten con algún sistema básico cómo hojas de cálculo en Excel.</a:t>
            </a:r>
          </a:p>
          <a:p>
            <a:pPr marL="0" marR="0" lvl="0" indent="0" rtl="0">
              <a:lnSpc>
                <a:spcPct val="100000"/>
              </a:lnSpc>
              <a:spcBef>
                <a:spcPts val="0"/>
              </a:spcBef>
              <a:spcAft>
                <a:spcPts val="0"/>
              </a:spcAft>
              <a:buNone/>
            </a:pPr>
            <a:endParaRPr lang="es-CO" sz="3000" b="1" i="0" u="none" strike="noStrike" cap="none" dirty="0">
              <a:solidFill>
                <a:srgbClr val="FD6B07"/>
              </a:solidFill>
              <a:latin typeface="Arial"/>
              <a:ea typeface="Arial"/>
              <a:cs typeface="Arial"/>
              <a:sym typeface="Arial"/>
            </a:endParaRPr>
          </a:p>
          <a:p>
            <a:r>
              <a:rPr lang="es-ES" sz="6000" b="1" i="0" u="none" strike="noStrike" cap="none" dirty="0">
                <a:solidFill>
                  <a:srgbClr val="FD6B07"/>
                </a:solidFill>
                <a:latin typeface="Arial"/>
                <a:ea typeface="Arial"/>
                <a:cs typeface="Arial"/>
                <a:sym typeface="Arial"/>
              </a:rPr>
              <a:t>2.2.3 Necesidad(es) del Mercado a Satisfacer.</a:t>
            </a:r>
          </a:p>
          <a:p>
            <a:r>
              <a:rPr lang="es-ES" sz="3000" b="1" i="0" u="none" strike="noStrike" cap="none" dirty="0">
                <a:solidFill>
                  <a:srgbClr val="FD6B07"/>
                </a:solidFill>
                <a:latin typeface="Arial"/>
                <a:ea typeface="Arial"/>
                <a:cs typeface="Arial"/>
                <a:sym typeface="Arial"/>
              </a:rPr>
              <a:t>Que los negocios puedan registrar su inventario en un sistema ya que no cuentan con uno.</a:t>
            </a:r>
            <a:endParaRPr lang="es-ES" sz="6000" b="1" dirty="0">
              <a:solidFill>
                <a:srgbClr val="FD6B07"/>
              </a:solidFill>
            </a:endParaRPr>
          </a:p>
          <a:p>
            <a:r>
              <a:rPr lang="es-CO" sz="6000" b="1" i="0" u="none" strike="noStrike" cap="none" dirty="0">
                <a:solidFill>
                  <a:srgbClr val="FD6B07"/>
                </a:solidFill>
                <a:latin typeface="Arial"/>
                <a:ea typeface="Arial"/>
                <a:cs typeface="Arial"/>
                <a:sym typeface="Arial"/>
              </a:rPr>
              <a:t>2.2.4 Proveedores.</a:t>
            </a:r>
          </a:p>
          <a:p>
            <a:r>
              <a:rPr lang="es-CO" sz="3000" b="1" dirty="0">
                <a:solidFill>
                  <a:srgbClr val="FD6B07"/>
                </a:solidFill>
              </a:rPr>
              <a:t>Es una empresa o persona que provee un bien o servicio a otra persona o empresa al cual le hacemos los pedidos para surtir el negocio.</a:t>
            </a:r>
            <a:endParaRPr lang="es-CO" sz="3000" b="1" i="0" u="none" strike="noStrike" cap="none" dirty="0">
              <a:solidFill>
                <a:srgbClr val="FD6B07"/>
              </a:solidFill>
              <a:latin typeface="Arial"/>
              <a:ea typeface="Arial"/>
              <a:cs typeface="Arial"/>
              <a:sym typeface="Arial"/>
            </a:endParaRPr>
          </a:p>
          <a:p>
            <a:endParaRPr lang="es-ES" sz="6000" dirty="0"/>
          </a:p>
        </p:txBody>
      </p:sp>
    </p:spTree>
    <p:extLst>
      <p:ext uri="{BB962C8B-B14F-4D97-AF65-F5344CB8AC3E}">
        <p14:creationId xmlns:p14="http://schemas.microsoft.com/office/powerpoint/2010/main" val="321161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9"/>
          <p:cNvSpPr txBox="1"/>
          <p:nvPr/>
        </p:nvSpPr>
        <p:spPr>
          <a:xfrm>
            <a:off x="3737213" y="973773"/>
            <a:ext cx="19157958" cy="1384853"/>
          </a:xfrm>
          <a:prstGeom prst="rect">
            <a:avLst/>
          </a:prstGeom>
          <a:noFill/>
          <a:ln>
            <a:noFill/>
          </a:ln>
        </p:spPr>
        <p:txBody>
          <a:bodyPr spcFirstLastPara="1" wrap="square" lIns="243800" tIns="121850" rIns="243800" bIns="121850" anchor="t" anchorCtr="0">
            <a:spAutoFit/>
          </a:bodyPr>
          <a:lstStyle/>
          <a:p>
            <a:pPr marL="0" marR="0" lvl="0" indent="0" algn="ctr" rtl="0">
              <a:lnSpc>
                <a:spcPct val="100000"/>
              </a:lnSpc>
              <a:spcBef>
                <a:spcPts val="0"/>
              </a:spcBef>
              <a:spcAft>
                <a:spcPts val="0"/>
              </a:spcAft>
              <a:buNone/>
            </a:pPr>
            <a:r>
              <a:rPr lang="es-CO" sz="6000" b="1" i="0" u="none" strike="noStrike" cap="none" dirty="0">
                <a:solidFill>
                  <a:srgbClr val="FD6B07"/>
                </a:solidFill>
                <a:latin typeface="Arial"/>
                <a:ea typeface="Arial"/>
                <a:cs typeface="Arial"/>
                <a:sym typeface="Arial"/>
              </a:rPr>
              <a:t>2.3 Ventaja Competitiva (diferenciación)</a:t>
            </a:r>
          </a:p>
          <a:p>
            <a:pPr marL="0" marR="0" lvl="0" indent="0" algn="ctr" rtl="0">
              <a:lnSpc>
                <a:spcPct val="100000"/>
              </a:lnSpc>
              <a:spcBef>
                <a:spcPts val="0"/>
              </a:spcBef>
              <a:spcAft>
                <a:spcPts val="0"/>
              </a:spcAft>
              <a:buNone/>
            </a:pPr>
            <a:endParaRPr dirty="0"/>
          </a:p>
        </p:txBody>
      </p:sp>
      <p:sp>
        <p:nvSpPr>
          <p:cNvPr id="3" name="Google Shape;63;p6">
            <a:extLst>
              <a:ext uri="{FF2B5EF4-FFF2-40B4-BE49-F238E27FC236}">
                <a16:creationId xmlns:a16="http://schemas.microsoft.com/office/drawing/2014/main" id="{57D885FD-B981-4923-89C7-D99B076C6CB7}"/>
              </a:ext>
            </a:extLst>
          </p:cNvPr>
          <p:cNvSpPr txBox="1"/>
          <p:nvPr/>
        </p:nvSpPr>
        <p:spPr>
          <a:xfrm>
            <a:off x="3029601" y="5922043"/>
            <a:ext cx="17012024" cy="5786058"/>
          </a:xfrm>
          <a:prstGeom prst="rect">
            <a:avLst/>
          </a:prstGeom>
          <a:noFill/>
          <a:ln>
            <a:noFill/>
          </a:ln>
        </p:spPr>
        <p:txBody>
          <a:bodyPr spcFirstLastPara="1" wrap="square" lIns="243800" tIns="121850" rIns="243800" bIns="121850" anchor="t" anchorCtr="0">
            <a:spAutoFit/>
          </a:bodyPr>
          <a:lstStyle/>
          <a:p>
            <a:pPr marR="0" lvl="0" rtl="0">
              <a:lnSpc>
                <a:spcPct val="100000"/>
              </a:lnSpc>
              <a:spcBef>
                <a:spcPts val="0"/>
              </a:spcBef>
              <a:spcAft>
                <a:spcPts val="0"/>
              </a:spcAft>
            </a:pPr>
            <a:r>
              <a:rPr lang="es-CO" sz="6000" b="1" dirty="0">
                <a:solidFill>
                  <a:srgbClr val="FD6B07"/>
                </a:solidFill>
              </a:rPr>
              <a:t>El sistema de inventario web que se ofrece a comparación de la competencia, será a un precio inferior, con la opción de ser usado en línea o localmente algo con lo que no cuentan los sistemas de inventario de Alegra y Logimov.</a:t>
            </a:r>
            <a:endParaRPr lang="es-CO" sz="6000" b="1" i="0" u="none" strike="noStrike" cap="none" dirty="0">
              <a:solidFill>
                <a:srgbClr val="FD6B07"/>
              </a:solidFill>
              <a:latin typeface="Arial"/>
              <a:ea typeface="Arial"/>
              <a:cs typeface="Arial"/>
              <a:sym typeface="Arial"/>
            </a:endParaRPr>
          </a:p>
        </p:txBody>
      </p:sp>
    </p:spTree>
    <p:extLst>
      <p:ext uri="{BB962C8B-B14F-4D97-AF65-F5344CB8AC3E}">
        <p14:creationId xmlns:p14="http://schemas.microsoft.com/office/powerpoint/2010/main" val="2494888740"/>
      </p:ext>
    </p:extLst>
  </p:cSld>
  <p:clrMapOvr>
    <a:masterClrMapping/>
  </p:clrMapOvr>
</p:sld>
</file>

<file path=ppt/theme/theme1.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1082</Words>
  <Application>Microsoft Office PowerPoint</Application>
  <PresentationFormat>Personalizado</PresentationFormat>
  <Paragraphs>151</Paragraphs>
  <Slides>42</Slides>
  <Notes>35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42</vt:i4>
      </vt:variant>
    </vt:vector>
  </HeadingPairs>
  <TitlesOfParts>
    <vt:vector size="47" baseType="lpstr">
      <vt:lpstr>Calibri</vt:lpstr>
      <vt:lpstr>Helvetica Neue</vt:lpstr>
      <vt:lpstr>Arial</vt:lpstr>
      <vt:lpstr>Josefin Sans</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2.5.4 Plaza (Estrategia de Distribución). </vt:lpstr>
      <vt:lpstr>Presentación de PowerPoint</vt:lpstr>
      <vt:lpstr>Presentación de PowerPoint</vt:lpstr>
      <vt:lpstr>Presentación de PowerPoint</vt:lpstr>
      <vt:lpstr>Presentación de PowerPoint</vt:lpstr>
      <vt:lpstr>Presentación de PowerPoint</vt:lpstr>
      <vt:lpstr>3.3 Descripción del Proceso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Pagos Administracion</cp:lastModifiedBy>
  <cp:revision>76</cp:revision>
  <dcterms:modified xsi:type="dcterms:W3CDTF">2021-08-20T22:59:44Z</dcterms:modified>
</cp:coreProperties>
</file>